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p:sldMasterIdLst>
    <p:sldMasterId id="2147483648" r:id="rId1"/>
  </p:sldMasterIdLst>
  <p:notesMasterIdLst>
    <p:notesMasterId r:id="rId4"/>
  </p:notesMasterIdLst>
  <p:sldIdLst>
    <p:sldId id="256" r:id="rId3"/>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7" r:id="rId21"/>
    <p:sldId id="278" r:id="rId22"/>
    <p:sldId id="279" r:id="rId23"/>
    <p:sldId id="274" r:id="rId24"/>
    <p:sldId id="275" r:id="rId25"/>
    <p:sldId id="276" r:id="rId26"/>
    <p:sldId id="280" r:id="rId27"/>
    <p:sldId id="281" r:id="rId28"/>
    <p:sldId id="282" r:id="rId29"/>
    <p:sldId id="283" r:id="rId30"/>
    <p:sldId id="284" r:id="rId31"/>
    <p:sldId id="294" r:id="rId32"/>
    <p:sldId id="295" r:id="rId33"/>
    <p:sldId id="296" r:id="rId34"/>
    <p:sldId id="297" r:id="rId35"/>
    <p:sldId id="289" r:id="rId36"/>
    <p:sldId id="290" r:id="rId37"/>
    <p:sldId id="291" r:id="rId38"/>
    <p:sldId id="292" r:id="rId39"/>
    <p:sldId id="293" r:id="rId40"/>
    <p:sldId id="298" r:id="rId41"/>
    <p:sldId id="299" r:id="rId42"/>
    <p:sldId id="300" r:id="rId43"/>
    <p:sldId id="301" r:id="rId44"/>
    <p:sldId id="302" r:id="rId45"/>
    <p:sldId id="303" r:id="rId46"/>
    <p:sldId id="304" r:id="rId47"/>
    <p:sldId id="305" r:id="rId48"/>
    <p:sldId id="312" r:id="rId49"/>
    <p:sldId id="313" r:id="rId50"/>
    <p:sldId id="314" r:id="rId51"/>
    <p:sldId id="315" r:id="rId52"/>
    <p:sldId id="316" r:id="rId53"/>
    <p:sldId id="317" r:id="rId54"/>
    <p:sldId id="318" r:id="rId55"/>
    <p:sldId id="319" r:id="rId56"/>
    <p:sldId id="320" r:id="rId57"/>
    <p:sldId id="321" r:id="rId58"/>
    <p:sldId id="322" r:id="rId59"/>
    <p:sldId id="323" r:id="rId60"/>
    <p:sldId id="324" r:id="rId61"/>
    <p:sldId id="325" r:id="rId62"/>
    <p:sldId id="326" r:id="rId63"/>
    <p:sldId id="327" r:id="rId64"/>
    <p:sldId id="328" r:id="rId65"/>
    <p:sldId id="358" r:id="rId66"/>
    <p:sldId id="359" r:id="rId67"/>
    <p:sldId id="360" r:id="rId68"/>
    <p:sldId id="362" r:id="rId69"/>
    <p:sldId id="361" r:id="rId70"/>
    <p:sldId id="340" r:id="rId71"/>
    <p:sldId id="341" r:id="rId72"/>
    <p:sldId id="342" r:id="rId73"/>
    <p:sldId id="343" r:id="rId74"/>
    <p:sldId id="344" r:id="rId75"/>
    <p:sldId id="345" r:id="rId76"/>
    <p:sldId id="346" r:id="rId77"/>
    <p:sldId id="347" r:id="rId78"/>
    <p:sldId id="348" r:id="rId79"/>
    <p:sldId id="391" r:id="rId80"/>
    <p:sldId id="392" r:id="rId81"/>
    <p:sldId id="393" r:id="rId82"/>
    <p:sldId id="380" r:id="rId83"/>
    <p:sldId id="381" r:id="rId84"/>
    <p:sldId id="382" r:id="rId85"/>
    <p:sldId id="383" r:id="rId86"/>
    <p:sldId id="384" r:id="rId87"/>
    <p:sldId id="385" r:id="rId88"/>
    <p:sldId id="386" r:id="rId89"/>
    <p:sldId id="387" r:id="rId90"/>
    <p:sldId id="388" r:id="rId91"/>
    <p:sldId id="329" r:id="rId92"/>
    <p:sldId id="333" r:id="rId93"/>
    <p:sldId id="334" r:id="rId94"/>
    <p:sldId id="395" r:id="rId95"/>
    <p:sldId id="335" r:id="rId96"/>
    <p:sldId id="331" r:id="rId97"/>
    <p:sldId id="332" r:id="rId98"/>
    <p:sldId id="396" r:id="rId99"/>
    <p:sldId id="397" r:id="rId100"/>
    <p:sldId id="398" r:id="rId101"/>
    <p:sldId id="399" r:id="rId102"/>
    <p:sldId id="400" r:id="rId103"/>
    <p:sldId id="401" r:id="rId104"/>
    <p:sldId id="402" r:id="rId105"/>
    <p:sldId id="403" r:id="rId106"/>
    <p:sldId id="420" r:id="rId107"/>
    <p:sldId id="425" r:id="rId108"/>
    <p:sldId id="426" r:id="rId109"/>
    <p:sldId id="428" r:id="rId110"/>
    <p:sldId id="422" r:id="rId111"/>
    <p:sldId id="423" r:id="rId112"/>
    <p:sldId id="424" r:id="rId113"/>
    <p:sldId id="429" r:id="rId114"/>
    <p:sldId id="430" r:id="rId115"/>
    <p:sldId id="431" r:id="rId116"/>
    <p:sldId id="432" r:id="rId117"/>
    <p:sldId id="434" r:id="rId118"/>
    <p:sldId id="433" r:id="rId119"/>
    <p:sldId id="435" r:id="rId120"/>
    <p:sldId id="436" r:id="rId121"/>
    <p:sldId id="440" r:id="rId122"/>
    <p:sldId id="446" r:id="rId123"/>
    <p:sldId id="447" r:id="rId124"/>
    <p:sldId id="448" r:id="rId125"/>
    <p:sldId id="442" r:id="rId126"/>
    <p:sldId id="443" r:id="rId127"/>
    <p:sldId id="444" r:id="rId128"/>
    <p:sldId id="445" r:id="rId129"/>
    <p:sldId id="449" r:id="rId130"/>
    <p:sldId id="450" r:id="rId131"/>
    <p:sldId id="451" r:id="rId132"/>
    <p:sldId id="458" r:id="rId133"/>
    <p:sldId id="459" r:id="rId134"/>
  </p:sldIdLst>
  <p:sldSz cx="12192000" cy="6858000"/>
  <p:notesSz cx="6858000" cy="9144000"/>
  <p:custDataLst>
    <p:tags r:id="rId138"/>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介绍" id="{11509e25-2efc-4ce7-91e8-86bfd36e2093}">
          <p14:sldIdLst>
            <p14:sldId id="256"/>
            <p14:sldId id="257"/>
            <p14:sldId id="258"/>
            <p14:sldId id="259"/>
          </p14:sldIdLst>
        </p14:section>
        <p14:section name="Transformer" id="{4af80bcd-74be-4418-90b1-a21fa1efc1e6}">
          <p14:sldIdLst>
            <p14:sldId id="260"/>
            <p14:sldId id="261"/>
            <p14:sldId id="262"/>
            <p14:sldId id="263"/>
            <p14:sldId id="264"/>
            <p14:sldId id="265"/>
            <p14:sldId id="266"/>
            <p14:sldId id="267"/>
            <p14:sldId id="268"/>
            <p14:sldId id="269"/>
            <p14:sldId id="270"/>
            <p14:sldId id="271"/>
          </p14:sldIdLst>
        </p14:section>
        <p14:section name="BERT" id="{729e5ea6-7b09-4cd7-abd3-e6ea4d78d696}">
          <p14:sldIdLst>
            <p14:sldId id="272"/>
            <p14:sldId id="277"/>
            <p14:sldId id="278"/>
            <p14:sldId id="279"/>
            <p14:sldId id="274"/>
            <p14:sldId id="275"/>
            <p14:sldId id="276"/>
            <p14:sldId id="280"/>
            <p14:sldId id="281"/>
            <p14:sldId id="282"/>
            <p14:sldId id="283"/>
            <p14:sldId id="284"/>
          </p14:sldIdLst>
        </p14:section>
        <p14:section name="ViT" id="{0e400dd4-9e53-4a47-86da-8e0201353bd7}">
          <p14:sldIdLst>
            <p14:sldId id="294"/>
            <p14:sldId id="295"/>
            <p14:sldId id="296"/>
            <p14:sldId id="297"/>
            <p14:sldId id="289"/>
            <p14:sldId id="290"/>
            <p14:sldId id="291"/>
            <p14:sldId id="292"/>
            <p14:sldId id="293"/>
            <p14:sldId id="298"/>
            <p14:sldId id="299"/>
            <p14:sldId id="300"/>
            <p14:sldId id="301"/>
            <p14:sldId id="302"/>
            <p14:sldId id="303"/>
            <p14:sldId id="304"/>
            <p14:sldId id="305"/>
          </p14:sldIdLst>
        </p14:section>
        <p14:section name="MAE" id="{9de67d6c-a575-42b2-b988-3b9e12b2725c}">
          <p14:sldIdLst>
            <p14:sldId id="312"/>
            <p14:sldId id="313"/>
            <p14:sldId id="314"/>
            <p14:sldId id="315"/>
            <p14:sldId id="316"/>
            <p14:sldId id="317"/>
            <p14:sldId id="318"/>
            <p14:sldId id="319"/>
            <p14:sldId id="320"/>
            <p14:sldId id="321"/>
            <p14:sldId id="322"/>
            <p14:sldId id="323"/>
            <p14:sldId id="324"/>
            <p14:sldId id="325"/>
            <p14:sldId id="326"/>
            <p14:sldId id="327"/>
            <p14:sldId id="328"/>
          </p14:sldIdLst>
        </p14:section>
        <p14:section name="SwimTransformer" id="{f6f29745-0a92-40f6-88bc-c76d959e220c}">
          <p14:sldIdLst>
            <p14:sldId id="358"/>
            <p14:sldId id="359"/>
            <p14:sldId id="360"/>
            <p14:sldId id="362"/>
            <p14:sldId id="361"/>
            <p14:sldId id="340"/>
            <p14:sldId id="341"/>
            <p14:sldId id="342"/>
            <p14:sldId id="343"/>
            <p14:sldId id="344"/>
            <p14:sldId id="345"/>
            <p14:sldId id="346"/>
            <p14:sldId id="347"/>
            <p14:sldId id="348"/>
          </p14:sldIdLst>
        </p14:section>
        <p14:section name="SwinIR" id="{83b286c9-08ff-4726-908f-83ab008584ae}">
          <p14:sldIdLst>
            <p14:sldId id="391"/>
            <p14:sldId id="392"/>
            <p14:sldId id="393"/>
            <p14:sldId id="380"/>
            <p14:sldId id="381"/>
            <p14:sldId id="382"/>
            <p14:sldId id="383"/>
            <p14:sldId id="384"/>
            <p14:sldId id="385"/>
            <p14:sldId id="386"/>
            <p14:sldId id="387"/>
            <p14:sldId id="388"/>
          </p14:sldIdLst>
        </p14:section>
        <p14:section name="GIRAFFE" id="{aff464bf-0db0-4ba0-be88-b9a4b1b6a8e8}">
          <p14:sldIdLst>
            <p14:sldId id="329"/>
            <p14:sldId id="333"/>
            <p14:sldId id="334"/>
            <p14:sldId id="395"/>
            <p14:sldId id="335"/>
            <p14:sldId id="331"/>
            <p14:sldId id="332"/>
            <p14:sldId id="396"/>
            <p14:sldId id="397"/>
            <p14:sldId id="398"/>
            <p14:sldId id="399"/>
            <p14:sldId id="400"/>
            <p14:sldId id="401"/>
            <p14:sldId id="402"/>
            <p14:sldId id="403"/>
          </p14:sldIdLst>
        </p14:section>
        <p14:section name="EnlightenGAN" id="{c3733f31-b39c-4512-a3a9-637690d8ffa9}">
          <p14:sldIdLst>
            <p14:sldId id="420"/>
            <p14:sldId id="425"/>
            <p14:sldId id="426"/>
            <p14:sldId id="428"/>
            <p14:sldId id="422"/>
            <p14:sldId id="423"/>
            <p14:sldId id="424"/>
            <p14:sldId id="429"/>
            <p14:sldId id="430"/>
            <p14:sldId id="431"/>
            <p14:sldId id="432"/>
            <p14:sldId id="434"/>
            <p14:sldId id="433"/>
            <p14:sldId id="435"/>
            <p14:sldId id="436"/>
          </p14:sldIdLst>
        </p14:section>
        <p14:section name="IPT" id="{e9ffe5fb-e785-4c67-9177-00577a3debb2}">
          <p14:sldIdLst>
            <p14:sldId id="440"/>
            <p14:sldId id="446"/>
            <p14:sldId id="447"/>
            <p14:sldId id="448"/>
            <p14:sldId id="442"/>
            <p14:sldId id="443"/>
            <p14:sldId id="444"/>
            <p14:sldId id="445"/>
            <p14:sldId id="449"/>
            <p14:sldId id="450"/>
            <p14:sldId id="451"/>
            <p14:sldId id="458"/>
            <p14:sldId id="459"/>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860" autoAdjust="0"/>
    <p:restoredTop sz="94660"/>
  </p:normalViewPr>
  <p:slideViewPr>
    <p:cSldViewPr snapToGrid="0">
      <p:cViewPr varScale="1">
        <p:scale>
          <a:sx n="115" d="100"/>
          <a:sy n="115" d="100"/>
        </p:scale>
        <p:origin x="612"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6.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6.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8" Type="http://schemas.openxmlformats.org/officeDocument/2006/relationships/tags" Target="tags/tag137.xml"/><Relationship Id="rId137" Type="http://schemas.openxmlformats.org/officeDocument/2006/relationships/tableStyles" Target="tableStyles.xml"/><Relationship Id="rId136" Type="http://schemas.openxmlformats.org/officeDocument/2006/relationships/viewProps" Target="viewProps.xml"/><Relationship Id="rId135" Type="http://schemas.openxmlformats.org/officeDocument/2006/relationships/presProps" Target="presProps.xml"/><Relationship Id="rId134" Type="http://schemas.openxmlformats.org/officeDocument/2006/relationships/slide" Target="slides/slide131.xml"/><Relationship Id="rId133" Type="http://schemas.openxmlformats.org/officeDocument/2006/relationships/slide" Target="slides/slide130.xml"/><Relationship Id="rId132" Type="http://schemas.openxmlformats.org/officeDocument/2006/relationships/slide" Target="slides/slide129.xml"/><Relationship Id="rId131" Type="http://schemas.openxmlformats.org/officeDocument/2006/relationships/slide" Target="slides/slide128.xml"/><Relationship Id="rId130" Type="http://schemas.openxmlformats.org/officeDocument/2006/relationships/slide" Target="slides/slide127.xml"/><Relationship Id="rId13" Type="http://schemas.openxmlformats.org/officeDocument/2006/relationships/slide" Target="slides/slide10.xml"/><Relationship Id="rId129" Type="http://schemas.openxmlformats.org/officeDocument/2006/relationships/slide" Target="slides/slide126.xml"/><Relationship Id="rId128" Type="http://schemas.openxmlformats.org/officeDocument/2006/relationships/slide" Target="slides/slide125.xml"/><Relationship Id="rId127" Type="http://schemas.openxmlformats.org/officeDocument/2006/relationships/slide" Target="slides/slide124.xml"/><Relationship Id="rId126" Type="http://schemas.openxmlformats.org/officeDocument/2006/relationships/slide" Target="slides/slide123.xml"/><Relationship Id="rId125" Type="http://schemas.openxmlformats.org/officeDocument/2006/relationships/slide" Target="slides/slide122.xml"/><Relationship Id="rId124" Type="http://schemas.openxmlformats.org/officeDocument/2006/relationships/slide" Target="slides/slide121.xml"/><Relationship Id="rId123" Type="http://schemas.openxmlformats.org/officeDocument/2006/relationships/slide" Target="slides/slide120.xml"/><Relationship Id="rId122" Type="http://schemas.openxmlformats.org/officeDocument/2006/relationships/slide" Target="slides/slide119.xml"/><Relationship Id="rId121" Type="http://schemas.openxmlformats.org/officeDocument/2006/relationships/slide" Target="slides/slide118.xml"/><Relationship Id="rId120" Type="http://schemas.openxmlformats.org/officeDocument/2006/relationships/slide" Target="slides/slide117.xml"/><Relationship Id="rId12" Type="http://schemas.openxmlformats.org/officeDocument/2006/relationships/slide" Target="slides/slide9.xml"/><Relationship Id="rId119" Type="http://schemas.openxmlformats.org/officeDocument/2006/relationships/slide" Target="slides/slide116.xml"/><Relationship Id="rId118" Type="http://schemas.openxmlformats.org/officeDocument/2006/relationships/slide" Target="slides/slide115.xml"/><Relationship Id="rId117" Type="http://schemas.openxmlformats.org/officeDocument/2006/relationships/slide" Target="slides/slide114.xml"/><Relationship Id="rId116" Type="http://schemas.openxmlformats.org/officeDocument/2006/relationships/slide" Target="slides/slide113.xml"/><Relationship Id="rId115" Type="http://schemas.openxmlformats.org/officeDocument/2006/relationships/slide" Target="slides/slide112.xml"/><Relationship Id="rId114" Type="http://schemas.openxmlformats.org/officeDocument/2006/relationships/slide" Target="slides/slide111.xml"/><Relationship Id="rId113" Type="http://schemas.openxmlformats.org/officeDocument/2006/relationships/slide" Target="slides/slide110.xml"/><Relationship Id="rId112" Type="http://schemas.openxmlformats.org/officeDocument/2006/relationships/slide" Target="slides/slide109.xml"/><Relationship Id="rId111" Type="http://schemas.openxmlformats.org/officeDocument/2006/relationships/slide" Target="slides/slide108.xml"/><Relationship Id="rId110" Type="http://schemas.openxmlformats.org/officeDocument/2006/relationships/slide" Target="slides/slide107.xml"/><Relationship Id="rId11" Type="http://schemas.openxmlformats.org/officeDocument/2006/relationships/slide" Target="slides/slide8.xml"/><Relationship Id="rId109" Type="http://schemas.openxmlformats.org/officeDocument/2006/relationships/slide" Target="slides/slide106.xml"/><Relationship Id="rId108" Type="http://schemas.openxmlformats.org/officeDocument/2006/relationships/slide" Target="slides/slide105.xml"/><Relationship Id="rId107" Type="http://schemas.openxmlformats.org/officeDocument/2006/relationships/slide" Target="slides/slide104.xml"/><Relationship Id="rId106" Type="http://schemas.openxmlformats.org/officeDocument/2006/relationships/slide" Target="slides/slide103.xml"/><Relationship Id="rId105" Type="http://schemas.openxmlformats.org/officeDocument/2006/relationships/slide" Target="slides/slide102.xml"/><Relationship Id="rId104" Type="http://schemas.openxmlformats.org/officeDocument/2006/relationships/slide" Target="slides/slide101.xml"/><Relationship Id="rId103" Type="http://schemas.openxmlformats.org/officeDocument/2006/relationships/slide" Target="slides/slide100.xml"/><Relationship Id="rId102" Type="http://schemas.openxmlformats.org/officeDocument/2006/relationships/slide" Target="slides/slide99.xml"/><Relationship Id="rId101" Type="http://schemas.openxmlformats.org/officeDocument/2006/relationships/slide" Target="slides/slide98.xml"/><Relationship Id="rId100" Type="http://schemas.openxmlformats.org/officeDocument/2006/relationships/slide" Target="slides/slide97.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F25A8C7-CC1A-4A08-9B4B-31F43B054C7F}"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E1B693-632D-4080-9CF6-EA28B66DC801}"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3.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3.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7.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defRPr/>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微软雅黑" panose="020B0503020204020204" pitchFamily="34" charset="-122"/>
              </a:rPr>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微软雅黑" panose="020B0503020204020204" pitchFamily="34" charset="-122"/>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L:transformer</a:t>
            </a:r>
            <a:r>
              <a:rPr lang="zh-CN" altLang="en-US"/>
              <a:t>块的个数，</a:t>
            </a:r>
            <a:r>
              <a:rPr lang="en-US" altLang="zh-CN"/>
              <a:t>H</a:t>
            </a:r>
            <a:r>
              <a:rPr lang="zh-CN" altLang="en-US"/>
              <a:t>：隐藏层的大小 </a:t>
            </a:r>
            <a:r>
              <a:rPr lang="en-US" altLang="zh-CN"/>
              <a:t>A</a:t>
            </a:r>
            <a:r>
              <a:rPr lang="zh-CN" altLang="en-US"/>
              <a:t>：自注意力头的个数</a:t>
            </a:r>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token embedding:</a:t>
            </a:r>
            <a:r>
              <a:rPr lang="zh-CN" altLang="en-US"/>
              <a:t>单词向量  </a:t>
            </a:r>
            <a:r>
              <a:rPr lang="en-US" altLang="zh-CN"/>
              <a:t>segment embedding:</a:t>
            </a:r>
            <a:r>
              <a:rPr lang="zh-CN" altLang="en-US"/>
              <a:t>第一句还是第二句 </a:t>
            </a:r>
            <a:r>
              <a:rPr lang="en-US" altLang="zh-CN"/>
              <a:t>position embedding:</a:t>
            </a:r>
            <a:r>
              <a:rPr lang="zh-CN" altLang="en-US"/>
              <a:t>位置信息</a:t>
            </a:r>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en-US" altLang="zh-CN"/>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纵坐标是平均注意力距离</a:t>
            </a:r>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t>计算量主要来自编码器，只看没被遮住的四分之一就够了</a:t>
            </a:r>
            <a:endParaRPr lang="en-US" altLang="zh-CN"/>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mse:</a:t>
            </a:r>
            <a:r>
              <a:rPr lang="zh-CN" altLang="en-US"/>
              <a:t>预测</a:t>
            </a:r>
            <a:r>
              <a:rPr lang="en-US" altLang="zh-CN"/>
              <a:t>-</a:t>
            </a:r>
            <a:r>
              <a:rPr lang="zh-CN" altLang="en-US"/>
              <a:t>原始，再求平方和</a:t>
            </a:r>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ft:</a:t>
            </a:r>
            <a:r>
              <a:rPr lang="zh-CN" altLang="en-US"/>
              <a:t>前面所有可以调的参数 </a:t>
            </a:r>
            <a:r>
              <a:rPr lang="en-US" altLang="zh-CN"/>
              <a:t>lin</a:t>
            </a:r>
            <a:r>
              <a:rPr lang="zh-CN" altLang="en-US"/>
              <a:t>：最后一层参数</a:t>
            </a:r>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t>计算量主要来自编码器，只看没被遮住的四分之一就够了</a:t>
            </a:r>
            <a:endParaRPr lang="en-US" altLang="zh-CN"/>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向量维度</a:t>
            </a:r>
            <a:r>
              <a:rPr lang="en-US" altLang="zh-CN"/>
              <a:t>c        transformer bilock</a:t>
            </a:r>
            <a:r>
              <a:rPr lang="zh-CN" altLang="en-US"/>
              <a:t>数量</a:t>
            </a:r>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layernorm</a:t>
            </a:r>
            <a:r>
              <a:rPr lang="zh-CN" altLang="en-US"/>
              <a:t>切片标准化，形成均值为</a:t>
            </a:r>
            <a:r>
              <a:rPr lang="en-US" altLang="zh-CN"/>
              <a:t>0</a:t>
            </a:r>
            <a:r>
              <a:rPr lang="zh-CN" altLang="en-US"/>
              <a:t>方差为</a:t>
            </a:r>
            <a:r>
              <a:rPr lang="en-US" altLang="zh-CN"/>
              <a:t>1</a:t>
            </a:r>
            <a:r>
              <a:rPr lang="zh-CN" altLang="en-US"/>
              <a:t>的标准化模型。解码器跟编码器一样有两个层，但为了保持注意力，不能看到</a:t>
            </a:r>
            <a:r>
              <a:rPr lang="en-US" altLang="zh-CN"/>
              <a:t>t</a:t>
            </a:r>
            <a:r>
              <a:rPr lang="zh-CN" altLang="en-US"/>
              <a:t>时刻之后的词，所以用了</a:t>
            </a:r>
            <a:r>
              <a:rPr lang="en-US" altLang="zh-CN"/>
              <a:t>masked</a:t>
            </a:r>
            <a:r>
              <a:rPr lang="zh-CN" altLang="en-US"/>
              <a:t>掩码，</a:t>
            </a:r>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t>计算量主要来自编码器，只看没被遮住的四分之一就够了</a:t>
            </a:r>
            <a:endParaRPr lang="en-US" altLang="zh-CN"/>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t>计算量主要来自编码器，只看没被遮住的四分之一就够了</a:t>
            </a:r>
            <a:endParaRPr lang="en-US" altLang="zh-CN"/>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t>计算量主要来自编码器，只看没被遮住的四分之一就够了</a:t>
            </a:r>
            <a:endParaRPr lang="en-US" altLang="zh-C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为了避免</a:t>
            </a:r>
            <a:r>
              <a:rPr lang="en-US" altLang="zh-CN"/>
              <a:t>softmax</a:t>
            </a:r>
            <a:r>
              <a:rPr lang="zh-CN" altLang="en-US"/>
              <a:t>后向</a:t>
            </a:r>
            <a:r>
              <a:rPr lang="en-US" altLang="zh-CN"/>
              <a:t>1</a:t>
            </a:r>
            <a:r>
              <a:rPr lang="zh-CN" altLang="en-US"/>
              <a:t>和</a:t>
            </a:r>
            <a:r>
              <a:rPr lang="en-US" altLang="zh-CN"/>
              <a:t>0</a:t>
            </a:r>
            <a:r>
              <a:rPr lang="zh-CN" altLang="en-US"/>
              <a:t>两级靠拢，梯度变小，无法继续运算，所以除根号</a:t>
            </a:r>
            <a:r>
              <a:rPr lang="en-US" altLang="zh-CN"/>
              <a:t>dk</a:t>
            </a:r>
            <a:r>
              <a:rPr lang="zh-CN" altLang="en-US"/>
              <a:t>。</a:t>
            </a:r>
            <a:r>
              <a:rPr lang="en-US" altLang="zh-CN"/>
              <a:t>mask</a:t>
            </a:r>
            <a:r>
              <a:rPr lang="zh-CN" altLang="en-US"/>
              <a:t>层通过给</a:t>
            </a:r>
            <a:r>
              <a:rPr lang="en-US" altLang="zh-CN"/>
              <a:t>t</a:t>
            </a:r>
            <a:r>
              <a:rPr lang="zh-CN" altLang="en-US"/>
              <a:t>时刻之后的输出乘以一个非常小的数，就能使运算检测不到</a:t>
            </a:r>
            <a:r>
              <a:rPr lang="en-US" altLang="zh-CN"/>
              <a:t>t</a:t>
            </a:r>
            <a:r>
              <a:rPr lang="zh-CN" altLang="en-US"/>
              <a:t>时刻后的数值</a:t>
            </a:r>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输出时</a:t>
            </a:r>
            <a:r>
              <a:rPr lang="en-US" altLang="zh-CN"/>
              <a:t>512</a:t>
            </a:r>
            <a:r>
              <a:rPr lang="zh-CN" altLang="en-US"/>
              <a:t>，这里作者设定默认</a:t>
            </a:r>
            <a:r>
              <a:rPr lang="en-US" altLang="zh-CN"/>
              <a:t>h=8,</a:t>
            </a:r>
            <a:r>
              <a:rPr lang="zh-CN" altLang="en-US"/>
              <a:t>所以投影到</a:t>
            </a:r>
            <a:r>
              <a:rPr lang="en-US" altLang="zh-CN"/>
              <a:t>512/8=64</a:t>
            </a:r>
            <a:r>
              <a:rPr lang="zh-CN" altLang="en-US"/>
              <a:t>维度上</a:t>
            </a:r>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input</a:t>
            </a:r>
            <a:r>
              <a:rPr lang="zh-CN" altLang="en-US"/>
              <a:t>输入每个词的向量，每个向量复制三次成为</a:t>
            </a:r>
            <a:r>
              <a:rPr lang="en-US" altLang="zh-CN"/>
              <a:t>K,Q,V</a:t>
            </a:r>
            <a:r>
              <a:rPr lang="zh-CN" altLang="en-US">
                <a:sym typeface="+mn-ea"/>
              </a:rPr>
              <a:t>（自注意力机制）</a:t>
            </a:r>
            <a:endParaRPr lang="zh-CN" altLang="en-US"/>
          </a:p>
          <a:p>
            <a:r>
              <a:rPr lang="zh-CN" altLang="en-US"/>
              <a:t>三个输入到</a:t>
            </a:r>
            <a:r>
              <a:rPr lang="en-US" altLang="zh-CN"/>
              <a:t>multi-head</a:t>
            </a:r>
            <a:endParaRPr lang="en-US" altLang="zh-CN"/>
          </a:p>
          <a:p>
            <a:r>
              <a:rPr lang="zh-CN" altLang="en-US"/>
              <a:t>编码器的</a:t>
            </a:r>
            <a:r>
              <a:rPr lang="en-US" altLang="zh-CN"/>
              <a:t>KV</a:t>
            </a:r>
            <a:r>
              <a:rPr lang="zh-CN" altLang="en-US"/>
              <a:t>取自解码器，</a:t>
            </a:r>
            <a:r>
              <a:rPr lang="en-US" altLang="zh-CN"/>
              <a:t>Q</a:t>
            </a:r>
            <a:r>
              <a:rPr lang="zh-CN" altLang="en-US"/>
              <a:t>取自接码器的下一个输出</a:t>
            </a:r>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单隐藏层的</a:t>
            </a:r>
            <a:r>
              <a:rPr lang="en-US" altLang="zh-CN"/>
              <a:t>mlp,w1</a:t>
            </a:r>
            <a:r>
              <a:rPr lang="zh-CN" altLang="en-US"/>
              <a:t>扩大</a:t>
            </a:r>
            <a:r>
              <a:rPr lang="en-US" altLang="zh-CN"/>
              <a:t>4</a:t>
            </a:r>
            <a:r>
              <a:rPr lang="zh-CN" altLang="en-US"/>
              <a:t>倍到</a:t>
            </a:r>
            <a:r>
              <a:rPr lang="en-US" altLang="zh-CN"/>
              <a:t>2048</a:t>
            </a:r>
            <a:r>
              <a:rPr lang="zh-CN" altLang="en-US"/>
              <a:t>，</a:t>
            </a:r>
            <a:r>
              <a:rPr lang="en-US" altLang="zh-CN"/>
              <a:t>w2</a:t>
            </a:r>
            <a:r>
              <a:rPr lang="zh-CN" altLang="en-US"/>
              <a:t>缩小</a:t>
            </a:r>
            <a:r>
              <a:rPr lang="en-US" altLang="zh-CN"/>
              <a:t>4</a:t>
            </a:r>
            <a:r>
              <a:rPr lang="zh-CN" altLang="en-US"/>
              <a:t>倍回源维度</a:t>
            </a:r>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学习的词，转化为一个个</a:t>
            </a:r>
            <a:r>
              <a:rPr lang="en-US" altLang="zh-CN"/>
              <a:t>512</a:t>
            </a:r>
            <a:r>
              <a:rPr lang="zh-CN" altLang="en-US"/>
              <a:t>向量需要</a:t>
            </a:r>
            <a:r>
              <a:rPr lang="en-US" altLang="zh-CN"/>
              <a:t>embedding</a:t>
            </a:r>
            <a:r>
              <a:rPr lang="zh-CN" altLang="en-US"/>
              <a:t>，编码器，解码器，最后</a:t>
            </a:r>
            <a:r>
              <a:rPr lang="en-US" altLang="zh-CN"/>
              <a:t>softmax</a:t>
            </a:r>
            <a:r>
              <a:rPr lang="zh-CN" altLang="en-US"/>
              <a:t>前面需要一共三个，最后乘上根号</a:t>
            </a:r>
            <a:r>
              <a:rPr lang="en-US" altLang="zh-CN"/>
              <a:t>d</a:t>
            </a:r>
            <a:r>
              <a:rPr lang="zh-CN" altLang="en-US"/>
              <a:t>是为了与后面的位置向量相加时维持一个平衡。</a:t>
            </a:r>
            <a:endParaRPr lang="zh-CN" altLang="en-US"/>
          </a:p>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layernorm</a:t>
            </a:r>
            <a:r>
              <a:rPr lang="zh-CN" altLang="en-US"/>
              <a:t>切片标准化，形成均值为</a:t>
            </a:r>
            <a:r>
              <a:rPr lang="en-US" altLang="zh-CN"/>
              <a:t>0</a:t>
            </a:r>
            <a:r>
              <a:rPr lang="zh-CN" altLang="en-US"/>
              <a:t>方差为</a:t>
            </a:r>
            <a:r>
              <a:rPr lang="en-US" altLang="zh-CN"/>
              <a:t>1</a:t>
            </a:r>
            <a:r>
              <a:rPr lang="zh-CN" altLang="en-US"/>
              <a:t>的标准化模型。解码器跟编码器一样有两个层，但为了保持注意力，不能看到</a:t>
            </a:r>
            <a:r>
              <a:rPr lang="en-US" altLang="zh-CN"/>
              <a:t>t</a:t>
            </a:r>
            <a:r>
              <a:rPr lang="zh-CN" altLang="en-US"/>
              <a:t>时刻之后的词，所以用了</a:t>
            </a:r>
            <a:r>
              <a:rPr lang="en-US" altLang="zh-CN"/>
              <a:t>masked</a:t>
            </a:r>
            <a:r>
              <a:rPr lang="zh-CN" altLang="en-US"/>
              <a:t>掩码，</a:t>
            </a:r>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1524000" y="1854199"/>
            <a:ext cx="9144000" cy="1655763"/>
          </a:xfrm>
        </p:spPr>
        <p:txBody>
          <a:bodyPr anchor="b">
            <a:normAutofit/>
          </a:bodyPr>
          <a:lstStyle>
            <a:lvl1pPr algn="ctr">
              <a:defRPr sz="7200" b="0"/>
            </a:lvl1pPr>
          </a:lstStyle>
          <a:p>
            <a:r>
              <a:rPr lang="zh-CN" altLang="en-US" dirty="0"/>
              <a:t>单击此处编辑标题</a:t>
            </a:r>
            <a:endParaRPr lang="zh-CN" altLang="en-US" dirty="0"/>
          </a:p>
        </p:txBody>
      </p:sp>
      <p:sp>
        <p:nvSpPr>
          <p:cNvPr id="3" name="副标题 2"/>
          <p:cNvSpPr>
            <a:spLocks noGrp="1"/>
          </p:cNvSpPr>
          <p:nvPr>
            <p:ph type="subTitle" idx="1"/>
          </p:nvPr>
        </p:nvSpPr>
        <p:spPr>
          <a:xfrm>
            <a:off x="1524000" y="3602038"/>
            <a:ext cx="9144000" cy="1655762"/>
          </a:xfrm>
        </p:spPr>
        <p:txBody>
          <a:bodyPr>
            <a:normAutofit/>
          </a:bodyPr>
          <a:lstStyle>
            <a:lvl1pPr marL="0" indent="0" algn="ctr">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zh-CN" altLang="en-US" dirty="0"/>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dirty="0"/>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nvPr>
        </p:nvSpPr>
        <p:spPr>
          <a:xfrm>
            <a:off x="838200" y="551543"/>
            <a:ext cx="10515600" cy="5558971"/>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nchor="ctr" anchorCtr="0"/>
          <a:lstStyle/>
          <a:p>
            <a:r>
              <a:rPr lang="zh-CN" altLang="en-US" dirty="0"/>
              <a:t>单击此处编辑母版标题样式</a:t>
            </a:r>
            <a:endParaRPr lang="zh-CN" altLang="en-US" dirty="0"/>
          </a:p>
        </p:txBody>
      </p:sp>
      <p:sp>
        <p:nvSpPr>
          <p:cNvPr id="3" name="内容占位符 2"/>
          <p:cNvSpPr>
            <a:spLocks noGrp="1"/>
          </p:cNvSpPr>
          <p:nvPr>
            <p:ph idx="1"/>
          </p:nvPr>
        </p:nvSpPr>
        <p:spPr/>
        <p:txBody>
          <a:bodyPr/>
          <a:lstStyle>
            <a:lvl1pPr>
              <a:defRPr sz="2400"/>
            </a:lvl1pPr>
            <a:lvl2pPr>
              <a:defRPr sz="2000"/>
            </a:lvl2pPr>
            <a:lvl3pPr>
              <a:defRPr sz="1800"/>
            </a:lvl3pPr>
            <a:lvl4pPr>
              <a:defRPr sz="1800"/>
            </a:lvl4pPr>
            <a:lvl5pPr>
              <a:defRPr sz="1800"/>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dirty="0"/>
          </a:p>
        </p:txBody>
      </p:sp>
      <p:sp>
        <p:nvSpPr>
          <p:cNvPr id="5" name="页脚占位符 4"/>
          <p:cNvSpPr>
            <a:spLocks noGrp="1"/>
          </p:cNvSpPr>
          <p:nvPr>
            <p:ph type="ftr" sz="quarter" idx="11"/>
          </p:nvPr>
        </p:nvSpPr>
        <p:spPr/>
        <p:txBody>
          <a:bodyPr/>
          <a:lstStyle/>
          <a:p>
            <a:endParaRPr lang="zh-CN" altLang="en-US" dirty="0"/>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节标题">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0DD7636-5BE1-44BC-BB5F-15739D9E18E1}"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E87C0E1D-24C4-406F-9615-DBDA8D2D1F93}" type="slidenum">
              <a:rPr lang="zh-CN" altLang="en-US" smtClean="0"/>
            </a:fld>
            <a:endParaRPr lang="zh-CN" altLang="en-US"/>
          </a:p>
        </p:txBody>
      </p:sp>
      <p:sp>
        <p:nvSpPr>
          <p:cNvPr id="5" name="标题 4"/>
          <p:cNvSpPr>
            <a:spLocks noGrp="1"/>
          </p:cNvSpPr>
          <p:nvPr>
            <p:ph type="title" hasCustomPrompt="1"/>
          </p:nvPr>
        </p:nvSpPr>
        <p:spPr>
          <a:xfrm>
            <a:off x="838200" y="2187443"/>
            <a:ext cx="10515600" cy="2483115"/>
          </a:xfrm>
        </p:spPr>
        <p:txBody>
          <a:bodyPr>
            <a:normAutofit/>
          </a:bodyPr>
          <a:lstStyle>
            <a:lvl1pPr algn="ctr">
              <a:defRPr sz="6000" b="0"/>
            </a:lvl1pPr>
          </a:lstStyle>
          <a:p>
            <a:r>
              <a:rPr lang="zh-CN" altLang="en-US" dirty="0"/>
              <a:t>单击此处编辑标题</a:t>
            </a:r>
            <a:endParaRPr lang="zh-CN" alt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nchor="ctr" anchorCtr="0"/>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内容占位符 3"/>
          <p:cNvSpPr>
            <a:spLocks noGrp="1"/>
          </p:cNvSpPr>
          <p:nvPr>
            <p:ph sz="half" idx="2"/>
          </p:nvPr>
        </p:nvSpPr>
        <p:spPr>
          <a:xfrm>
            <a:off x="6172200" y="1825625"/>
            <a:ext cx="5181600" cy="4351338"/>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nchor="ctr" anchorCtr="0"/>
          <a:lstStyle/>
          <a:p>
            <a:r>
              <a:rPr lang="zh-CN" altLang="en-US"/>
              <a:t>单击此处编辑母版标题样式</a:t>
            </a:r>
            <a:endParaRPr lang="zh-CN" altLang="en-US"/>
          </a:p>
        </p:txBody>
      </p:sp>
      <p:sp>
        <p:nvSpPr>
          <p:cNvPr id="3" name="文本占位符 2"/>
          <p:cNvSpPr>
            <a:spLocks noGrp="1"/>
          </p:cNvSpPr>
          <p:nvPr>
            <p:ph type="body" idx="1"/>
          </p:nvPr>
        </p:nvSpPr>
        <p:spPr>
          <a:xfrm>
            <a:off x="839788" y="1744961"/>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endParaRPr lang="zh-CN" altLang="en-US" dirty="0"/>
          </a:p>
        </p:txBody>
      </p:sp>
      <p:sp>
        <p:nvSpPr>
          <p:cNvPr id="4" name="内容占位符 3"/>
          <p:cNvSpPr>
            <a:spLocks noGrp="1"/>
          </p:cNvSpPr>
          <p:nvPr>
            <p:ph sz="half" idx="2"/>
          </p:nvPr>
        </p:nvSpPr>
        <p:spPr>
          <a:xfrm>
            <a:off x="839788" y="2615609"/>
            <a:ext cx="5157787" cy="3574054"/>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文本占位符 4"/>
          <p:cNvSpPr>
            <a:spLocks noGrp="1"/>
          </p:cNvSpPr>
          <p:nvPr>
            <p:ph type="body" sz="quarter" idx="3"/>
          </p:nvPr>
        </p:nvSpPr>
        <p:spPr>
          <a:xfrm>
            <a:off x="6172200" y="1744961"/>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endParaRPr lang="zh-CN" altLang="en-US" dirty="0"/>
          </a:p>
        </p:txBody>
      </p:sp>
      <p:sp>
        <p:nvSpPr>
          <p:cNvPr id="6" name="内容占位符 5"/>
          <p:cNvSpPr>
            <a:spLocks noGrp="1"/>
          </p:cNvSpPr>
          <p:nvPr>
            <p:ph sz="quarter" idx="4"/>
          </p:nvPr>
        </p:nvSpPr>
        <p:spPr>
          <a:xfrm>
            <a:off x="6172200" y="2615609"/>
            <a:ext cx="5183188" cy="3574054"/>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7" name="日期占位符 6"/>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仅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3238500" y="2159000"/>
            <a:ext cx="5715000" cy="1382450"/>
          </a:xfrm>
        </p:spPr>
        <p:txBody>
          <a:bodyPr anchor="b" anchorCtr="0">
            <a:normAutofit/>
          </a:bodyPr>
          <a:lstStyle>
            <a:lvl1pPr algn="ctr">
              <a:defRPr sz="8000" b="0">
                <a:solidFill>
                  <a:schemeClr val="tx1"/>
                </a:solidFill>
              </a:defRPr>
            </a:lvl1pPr>
          </a:lstStyle>
          <a:p>
            <a:r>
              <a:rPr lang="zh-CN" altLang="en-US" dirty="0"/>
              <a:t>编辑标题</a:t>
            </a:r>
            <a:endParaRPr lang="zh-CN" altLang="en-US" dirty="0"/>
          </a:p>
        </p:txBody>
      </p:sp>
      <p:sp>
        <p:nvSpPr>
          <p:cNvPr id="3" name="日期占位符 2"/>
          <p:cNvSpPr>
            <a:spLocks noGrp="1"/>
          </p:cNvSpPr>
          <p:nvPr>
            <p:ph type="dt" sz="half" idx="10"/>
          </p:nvPr>
        </p:nvSpPr>
        <p:spPr/>
        <p:txBody>
          <a:bodyPr/>
          <a:lstStyle/>
          <a:p>
            <a:fld id="{20DD7636-5BE1-44BC-BB5F-15739D9E18E1}"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87C0E1D-24C4-406F-9615-DBDA8D2D1F93}" type="slidenum">
              <a:rPr lang="zh-CN" altLang="en-US" smtClean="0"/>
            </a:fld>
            <a:endParaRPr lang="zh-CN" altLang="en-US"/>
          </a:p>
        </p:txBody>
      </p:sp>
      <p:sp>
        <p:nvSpPr>
          <p:cNvPr id="37" name="内容占位符 36"/>
          <p:cNvSpPr>
            <a:spLocks noGrp="1"/>
          </p:cNvSpPr>
          <p:nvPr>
            <p:ph sz="quarter" idx="13" hasCustomPrompt="1"/>
          </p:nvPr>
        </p:nvSpPr>
        <p:spPr>
          <a:xfrm>
            <a:off x="3238500" y="3733201"/>
            <a:ext cx="5715000" cy="1185937"/>
          </a:xfrm>
        </p:spPr>
        <p:txBody>
          <a:bodyPr>
            <a:normAutofit/>
          </a:bodyPr>
          <a:lstStyle>
            <a:lvl1pPr marL="0" indent="0" algn="ctr">
              <a:buNone/>
              <a:defRPr sz="3200">
                <a:solidFill>
                  <a:schemeClr val="tx1"/>
                </a:solidFill>
              </a:defRPr>
            </a:lvl1pPr>
          </a:lstStyle>
          <a:p>
            <a:pPr lvl="0"/>
            <a:r>
              <a:rPr lang="zh-CN" altLang="en-US" dirty="0"/>
              <a:t>编辑文本</a:t>
            </a:r>
            <a:endParaRPr lang="zh-CN" alt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838200" y="713673"/>
            <a:ext cx="4681654" cy="1428161"/>
          </a:xfrm>
        </p:spPr>
        <p:txBody>
          <a:bodyPr anchor="t" anchorCtr="0">
            <a:normAutofit/>
          </a:bodyPr>
          <a:lstStyle>
            <a:lvl1pPr>
              <a:defRPr sz="3600"/>
            </a:lvl1pPr>
          </a:lstStyle>
          <a:p>
            <a:r>
              <a:rPr lang="zh-CN" altLang="en-US" dirty="0"/>
              <a:t>单击此处编辑标题</a:t>
            </a:r>
            <a:endParaRPr lang="zh-CN" altLang="en-US" dirty="0"/>
          </a:p>
        </p:txBody>
      </p:sp>
      <p:sp>
        <p:nvSpPr>
          <p:cNvPr id="3" name="图片占位符 2"/>
          <p:cNvSpPr>
            <a:spLocks noGrp="1" noChangeAspect="1"/>
          </p:cNvSpPr>
          <p:nvPr>
            <p:ph type="pic" idx="1"/>
          </p:nvPr>
        </p:nvSpPr>
        <p:spPr>
          <a:xfrm>
            <a:off x="5642517" y="713673"/>
            <a:ext cx="5711882" cy="54036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dirty="0"/>
          </a:p>
        </p:txBody>
      </p:sp>
      <p:sp>
        <p:nvSpPr>
          <p:cNvPr id="4" name="文本占位符 3"/>
          <p:cNvSpPr>
            <a:spLocks noGrp="1"/>
          </p:cNvSpPr>
          <p:nvPr>
            <p:ph type="body" sz="half" idx="2"/>
          </p:nvPr>
        </p:nvSpPr>
        <p:spPr>
          <a:xfrm>
            <a:off x="838200" y="2313873"/>
            <a:ext cx="4681654" cy="3811588"/>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a:t>单击此处编辑母版文本样式</a:t>
            </a:r>
            <a:endParaRPr lang="zh-CN" altLang="en-US" dirty="0"/>
          </a:p>
        </p:txBody>
      </p:sp>
      <p:sp>
        <p:nvSpPr>
          <p:cNvPr id="5" name="日期占位符 4"/>
          <p:cNvSpPr>
            <a:spLocks noGrp="1"/>
          </p:cNvSpPr>
          <p:nvPr>
            <p:ph type="dt" sz="half" idx="10"/>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nvPr>
        </p:nvSpPr>
        <p:spPr/>
        <p:txBody>
          <a:bodyPr/>
          <a:lstStyle/>
          <a:p>
            <a:endParaRPr lang="zh-CN" altLang="en-US" dirty="0"/>
          </a:p>
        </p:txBody>
      </p:sp>
      <p:sp>
        <p:nvSpPr>
          <p:cNvPr id="7" name="灯片编号占位符 6"/>
          <p:cNvSpPr>
            <a:spLocks noGrp="1"/>
          </p:cNvSpPr>
          <p:nvPr>
            <p:ph type="sldNum" sz="quarter" idx="12"/>
          </p:nvPr>
        </p:nvSpPr>
        <p:spPr/>
        <p:txBody>
          <a:bodyPr/>
          <a:lstStyle/>
          <a:p>
            <a:fld id="{FABC47A4-756D-490B-A52F-7D9E2C9FC05F}"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nvPr>
        </p:nvSpPr>
        <p:spPr>
          <a:xfrm>
            <a:off x="10444898" y="365125"/>
            <a:ext cx="908901" cy="5811838"/>
          </a:xfrm>
        </p:spPr>
        <p:txBody>
          <a:bodyPr vert="eaVert">
            <a:normAutofit/>
          </a:bodyPr>
          <a:lstStyle>
            <a:lvl1pPr>
              <a:defRPr sz="4400"/>
            </a:lvl1pPr>
          </a:lstStyle>
          <a:p>
            <a:r>
              <a:rPr lang="zh-CN" altLang="en-US" dirty="0"/>
              <a:t>单击此处编辑标题</a:t>
            </a:r>
            <a:endParaRPr lang="zh-CN" altLang="en-US" dirty="0"/>
          </a:p>
        </p:txBody>
      </p:sp>
      <p:sp>
        <p:nvSpPr>
          <p:cNvPr id="3" name="竖排文字占位符 2"/>
          <p:cNvSpPr>
            <a:spLocks noGrp="1"/>
          </p:cNvSpPr>
          <p:nvPr>
            <p:ph type="body" orient="vert" idx="1"/>
          </p:nvPr>
        </p:nvSpPr>
        <p:spPr>
          <a:xfrm>
            <a:off x="838199" y="365125"/>
            <a:ext cx="9446443" cy="5811838"/>
          </a:xfrm>
        </p:spPr>
        <p:txBody>
          <a:bodyPr vert="eaVert"/>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tags" Target="../tags/tag3.xml"/><Relationship Id="rId12" Type="http://schemas.openxmlformats.org/officeDocument/2006/relationships/tags" Target="../tags/tag2.xml"/><Relationship Id="rId11" Type="http://schemas.openxmlformats.org/officeDocument/2006/relationships/tags" Target="../tags/tag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标题占位符 1"/>
          <p:cNvSpPr>
            <a:spLocks noGrp="1"/>
          </p:cNvSpPr>
          <p:nvPr>
            <p:ph type="title"/>
            <p:custDataLst>
              <p:tags r:id="rId11"/>
            </p:custDataLst>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endParaRPr lang="zh-CN" altLang="en-US" dirty="0"/>
          </a:p>
        </p:txBody>
      </p:sp>
      <p:sp>
        <p:nvSpPr>
          <p:cNvPr id="8" name="文本占位符 2"/>
          <p:cNvSpPr>
            <a:spLocks noGrp="1"/>
          </p:cNvSpPr>
          <p:nvPr>
            <p:ph type="body" idx="1"/>
            <p:custDataLst>
              <p:tags r:id="rId12"/>
            </p:custDataLst>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ctr">
              <a:defRPr sz="1200">
                <a:solidFill>
                  <a:schemeClr val="bg1">
                    <a:lumMod val="50000"/>
                  </a:schemeClr>
                </a:solidFill>
                <a:latin typeface="黑体" panose="02010609060101010101" pitchFamily="49" charset="-122"/>
                <a:ea typeface="黑体" panose="02010609060101010101" pitchFamily="49" charset="-122"/>
              </a:defRPr>
            </a:lvl1pPr>
          </a:lstStyle>
          <a:p>
            <a:fld id="{D997B5FA-0921-464F-AAE1-844C04324D75}" type="datetimeFigureOut">
              <a:rPr lang="zh-CN" altLang="en-US" smtClean="0"/>
            </a:fld>
            <a:endParaRPr lang="zh-CN" altLang="en-US" dirty="0"/>
          </a:p>
        </p:txBody>
      </p:sp>
      <p:sp>
        <p:nvSpPr>
          <p:cNvPr id="10"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200">
                <a:solidFill>
                  <a:schemeClr val="bg1">
                    <a:lumMod val="50000"/>
                  </a:schemeClr>
                </a:solidFill>
                <a:latin typeface="黑体" panose="02010609060101010101" pitchFamily="49" charset="-122"/>
                <a:ea typeface="黑体" panose="02010609060101010101" pitchFamily="49" charset="-122"/>
              </a:defRPr>
            </a:lvl1pPr>
          </a:lstStyle>
          <a:p>
            <a:endParaRPr lang="zh-CN" altLang="en-US"/>
          </a:p>
        </p:txBody>
      </p:sp>
      <p:sp>
        <p:nvSpPr>
          <p:cNvPr id="11"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ctr">
              <a:defRPr sz="1200">
                <a:solidFill>
                  <a:schemeClr val="bg1">
                    <a:lumMod val="50000"/>
                  </a:schemeClr>
                </a:solidFill>
                <a:latin typeface="黑体" panose="02010609060101010101" pitchFamily="49" charset="-122"/>
                <a:ea typeface="黑体" panose="02010609060101010101" pitchFamily="49" charset="-122"/>
              </a:defRPr>
            </a:lvl1pPr>
          </a:lstStyle>
          <a:p>
            <a:fld id="{565CE74E-AB26-4998-AD42-012C4C1AD076}" type="slidenum">
              <a:rPr lang="zh-CN" altLang="en-US" smtClean="0"/>
            </a:fld>
            <a:endParaRPr lang="zh-CN" altLang="en-US"/>
          </a:p>
        </p:txBody>
      </p:sp>
      <p:sp>
        <p:nvSpPr>
          <p:cNvPr id="2" name="KSO_TEMPLATE" hidden="1"/>
          <p:cNvSpPr/>
          <p:nvPr userDrawn="1">
            <p:custDataLst>
              <p:tags r:id="rId13"/>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1.xml"/><Relationship Id="rId3" Type="http://schemas.openxmlformats.org/officeDocument/2006/relationships/tags" Target="../tags/tag6.xml"/><Relationship Id="rId2" Type="http://schemas.openxmlformats.org/officeDocument/2006/relationships/tags" Target="../tags/tag5.xml"/><Relationship Id="rId1" Type="http://schemas.openxmlformats.org/officeDocument/2006/relationships/tags" Target="../tags/tag4.xml"/></Relationships>
</file>

<file path=ppt/slides/_rels/slide10.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slideLayout" Target="../slideLayouts/slideLayout8.xml"/><Relationship Id="rId3" Type="http://schemas.openxmlformats.org/officeDocument/2006/relationships/tags" Target="../tags/tag15.xml"/><Relationship Id="rId2" Type="http://schemas.openxmlformats.org/officeDocument/2006/relationships/image" Target="../media/image5.png"/><Relationship Id="rId1" Type="http://schemas.openxmlformats.org/officeDocument/2006/relationships/image" Target="../media/image4.png"/></Relationships>
</file>

<file path=ppt/slides/_rels/slide100.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tags" Target="../tags/tag105.xml"/><Relationship Id="rId2" Type="http://schemas.openxmlformats.org/officeDocument/2006/relationships/image" Target="../media/image89.png"/><Relationship Id="rId1" Type="http://schemas.openxmlformats.org/officeDocument/2006/relationships/image" Target="../media/image88.png"/></Relationships>
</file>

<file path=ppt/slides/_rels/slide10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106.xml"/><Relationship Id="rId1" Type="http://schemas.openxmlformats.org/officeDocument/2006/relationships/image" Target="../media/image90.png"/></Relationships>
</file>

<file path=ppt/slides/_rels/slide10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107.xml"/><Relationship Id="rId1" Type="http://schemas.openxmlformats.org/officeDocument/2006/relationships/image" Target="../media/image91.png"/></Relationships>
</file>

<file path=ppt/slides/_rels/slide103.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tags" Target="../tags/tag108.xml"/><Relationship Id="rId2" Type="http://schemas.openxmlformats.org/officeDocument/2006/relationships/image" Target="../media/image93.png"/><Relationship Id="rId1" Type="http://schemas.openxmlformats.org/officeDocument/2006/relationships/image" Target="../media/image92.png"/></Relationships>
</file>

<file path=ppt/slides/_rels/slide10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09.xml"/></Relationships>
</file>

<file path=ppt/slides/_rels/slide105.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110.xml"/></Relationships>
</file>

<file path=ppt/slides/_rels/slide106.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111.xml"/></Relationships>
</file>

<file path=ppt/slides/_rels/slide107.xml.rels><?xml version="1.0" encoding="UTF-8" standalone="yes"?>
<Relationships xmlns="http://schemas.openxmlformats.org/package/2006/relationships"><Relationship Id="rId4" Type="http://schemas.openxmlformats.org/officeDocument/2006/relationships/notesSlide" Target="../notesSlides/notesSlide21.xml"/><Relationship Id="rId3" Type="http://schemas.openxmlformats.org/officeDocument/2006/relationships/slideLayout" Target="../slideLayouts/slideLayout2.xml"/><Relationship Id="rId2" Type="http://schemas.openxmlformats.org/officeDocument/2006/relationships/tags" Target="../tags/tag112.xml"/><Relationship Id="rId1" Type="http://schemas.openxmlformats.org/officeDocument/2006/relationships/image" Target="../media/image94.png"/></Relationships>
</file>

<file path=ppt/slides/_rels/slide10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113.xml"/><Relationship Id="rId1" Type="http://schemas.openxmlformats.org/officeDocument/2006/relationships/image" Target="../media/image95.png"/></Relationships>
</file>

<file path=ppt/slides/_rels/slide109.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tags" Target="../tags/tag114.xml"/><Relationship Id="rId2" Type="http://schemas.openxmlformats.org/officeDocument/2006/relationships/image" Target="../media/image97.png"/><Relationship Id="rId1" Type="http://schemas.openxmlformats.org/officeDocument/2006/relationships/image" Target="../media/image96.png"/></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2.xml"/><Relationship Id="rId2" Type="http://schemas.openxmlformats.org/officeDocument/2006/relationships/tags" Target="../tags/tag16.xml"/><Relationship Id="rId1" Type="http://schemas.openxmlformats.org/officeDocument/2006/relationships/image" Target="../media/image1.png"/></Relationships>
</file>

<file path=ppt/slides/_rels/slide110.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tags" Target="../tags/tag115.xml"/><Relationship Id="rId2" Type="http://schemas.openxmlformats.org/officeDocument/2006/relationships/image" Target="../media/image99.png"/><Relationship Id="rId1" Type="http://schemas.openxmlformats.org/officeDocument/2006/relationships/image" Target="../media/image98.png"/></Relationships>
</file>

<file path=ppt/slides/_rels/slide111.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tags" Target="../tags/tag116.xml"/><Relationship Id="rId2" Type="http://schemas.openxmlformats.org/officeDocument/2006/relationships/image" Target="../media/image101.png"/><Relationship Id="rId1" Type="http://schemas.openxmlformats.org/officeDocument/2006/relationships/image" Target="../media/image100.png"/></Relationships>
</file>

<file path=ppt/slides/_rels/slide112.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117.xml"/></Relationships>
</file>

<file path=ppt/slides/_rels/slide11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118.xml"/><Relationship Id="rId1" Type="http://schemas.openxmlformats.org/officeDocument/2006/relationships/image" Target="../media/image102.png"/></Relationships>
</file>

<file path=ppt/slides/_rels/slide11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119.xml"/><Relationship Id="rId1" Type="http://schemas.openxmlformats.org/officeDocument/2006/relationships/image" Target="../media/image103.png"/></Relationships>
</file>

<file path=ppt/slides/_rels/slide115.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120.xml"/></Relationships>
</file>

<file path=ppt/slides/_rels/slide116.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121.xml"/></Relationships>
</file>

<file path=ppt/slides/_rels/slide11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122.xml"/><Relationship Id="rId1" Type="http://schemas.openxmlformats.org/officeDocument/2006/relationships/image" Target="../media/image104.png"/></Relationships>
</file>

<file path=ppt/slides/_rels/slide11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123.xml"/><Relationship Id="rId1" Type="http://schemas.openxmlformats.org/officeDocument/2006/relationships/image" Target="../media/image105.png"/></Relationships>
</file>

<file path=ppt/slides/_rels/slide11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24.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ags" Target="../tags/tag17.xml"/></Relationships>
</file>

<file path=ppt/slides/_rels/slide120.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125.xml"/></Relationships>
</file>

<file path=ppt/slides/_rels/slide121.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126.xml"/></Relationships>
</file>

<file path=ppt/slides/_rels/slide122.xml.rels><?xml version="1.0" encoding="UTF-8" standalone="yes"?>
<Relationships xmlns="http://schemas.openxmlformats.org/package/2006/relationships"><Relationship Id="rId4" Type="http://schemas.openxmlformats.org/officeDocument/2006/relationships/notesSlide" Target="../notesSlides/notesSlide22.xml"/><Relationship Id="rId3" Type="http://schemas.openxmlformats.org/officeDocument/2006/relationships/slideLayout" Target="../slideLayouts/slideLayout2.xml"/><Relationship Id="rId2" Type="http://schemas.openxmlformats.org/officeDocument/2006/relationships/tags" Target="../tags/tag127.xml"/><Relationship Id="rId1" Type="http://schemas.openxmlformats.org/officeDocument/2006/relationships/image" Target="../media/image106.png"/></Relationships>
</file>

<file path=ppt/slides/_rels/slide12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128.xml"/><Relationship Id="rId1" Type="http://schemas.openxmlformats.org/officeDocument/2006/relationships/image" Target="../media/image107.png"/></Relationships>
</file>

<file path=ppt/slides/_rels/slide12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129.xml"/><Relationship Id="rId1" Type="http://schemas.openxmlformats.org/officeDocument/2006/relationships/image" Target="../media/image108.png"/></Relationships>
</file>

<file path=ppt/slides/_rels/slide125.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tags" Target="../tags/tag130.xml"/><Relationship Id="rId2" Type="http://schemas.openxmlformats.org/officeDocument/2006/relationships/image" Target="../media/image110.png"/><Relationship Id="rId1" Type="http://schemas.openxmlformats.org/officeDocument/2006/relationships/image" Target="../media/image109.png"/></Relationships>
</file>

<file path=ppt/slides/_rels/slide12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131.xml"/><Relationship Id="rId1" Type="http://schemas.openxmlformats.org/officeDocument/2006/relationships/image" Target="../media/image111.png"/></Relationships>
</file>

<file path=ppt/slides/_rels/slide127.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tags" Target="../tags/tag132.xml"/><Relationship Id="rId2" Type="http://schemas.openxmlformats.org/officeDocument/2006/relationships/image" Target="../media/image113.png"/><Relationship Id="rId1" Type="http://schemas.openxmlformats.org/officeDocument/2006/relationships/image" Target="../media/image112.png"/></Relationships>
</file>

<file path=ppt/slides/_rels/slide128.xml.rels><?xml version="1.0" encoding="UTF-8" standalone="yes"?>
<Relationships xmlns="http://schemas.openxmlformats.org/package/2006/relationships"><Relationship Id="rId5" Type="http://schemas.openxmlformats.org/officeDocument/2006/relationships/slideLayout" Target="../slideLayouts/slideLayout4.xml"/><Relationship Id="rId4" Type="http://schemas.openxmlformats.org/officeDocument/2006/relationships/tags" Target="../tags/tag133.xml"/><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image" Target="../media/image114.png"/></Relationships>
</file>

<file path=ppt/slides/_rels/slide12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134.xml"/><Relationship Id="rId1" Type="http://schemas.openxmlformats.org/officeDocument/2006/relationships/image" Target="../media/image117.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ags" Target="../tags/tag18.xml"/></Relationships>
</file>

<file path=ppt/slides/_rels/slide13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135.xml"/><Relationship Id="rId1" Type="http://schemas.openxmlformats.org/officeDocument/2006/relationships/image" Target="../media/image118.png"/></Relationships>
</file>

<file path=ppt/slides/_rels/slide13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136.xml"/><Relationship Id="rId1" Type="http://schemas.openxmlformats.org/officeDocument/2006/relationships/image" Target="../media/image119.png"/></Relationships>
</file>

<file path=ppt/slides/_rels/slide14.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2.xml"/><Relationship Id="rId2" Type="http://schemas.openxmlformats.org/officeDocument/2006/relationships/tags" Target="../tags/tag19.xml"/><Relationship Id="rId1" Type="http://schemas.openxmlformats.org/officeDocument/2006/relationships/image" Target="../media/image6.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0.xml"/><Relationship Id="rId1" Type="http://schemas.openxmlformats.org/officeDocument/2006/relationships/image" Target="../media/image7.png"/></Relationships>
</file>

<file path=ppt/slides/_rels/slide1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21.xml"/><Relationship Id="rId2" Type="http://schemas.openxmlformats.org/officeDocument/2006/relationships/image" Target="../media/image9.png"/><Relationship Id="rId1" Type="http://schemas.openxmlformats.org/officeDocument/2006/relationships/image" Target="../media/image8.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2.xml"/></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23.xm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24.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7.xml"/></Relationships>
</file>

<file path=ppt/slides/_rels/slide20.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2.xml"/><Relationship Id="rId2" Type="http://schemas.openxmlformats.org/officeDocument/2006/relationships/tags" Target="../tags/tag25.xml"/><Relationship Id="rId1" Type="http://schemas.openxmlformats.org/officeDocument/2006/relationships/image" Target="../media/image10.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tags" Target="../tags/tag26.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27.xml"/><Relationship Id="rId1" Type="http://schemas.openxmlformats.org/officeDocument/2006/relationships/image" Target="../media/image11.png"/></Relationships>
</file>

<file path=ppt/slides/_rels/slide23.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4.xml"/><Relationship Id="rId2" Type="http://schemas.openxmlformats.org/officeDocument/2006/relationships/tags" Target="../tags/tag28.xml"/><Relationship Id="rId1" Type="http://schemas.openxmlformats.org/officeDocument/2006/relationships/image" Target="../media/image12.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29.xml"/><Relationship Id="rId1" Type="http://schemas.openxmlformats.org/officeDocument/2006/relationships/image" Target="../media/image13.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30.xml"/><Relationship Id="rId1" Type="http://schemas.openxmlformats.org/officeDocument/2006/relationships/image" Target="../media/image14.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31.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32.xml"/><Relationship Id="rId1" Type="http://schemas.openxmlformats.org/officeDocument/2006/relationships/image" Target="../media/image15.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33.xml"/><Relationship Id="rId1" Type="http://schemas.openxmlformats.org/officeDocument/2006/relationships/image" Target="../media/image16.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34.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8.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35.xml"/></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36.xml"/></Relationships>
</file>

<file path=ppt/slides/_rels/slide32.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2.xml"/><Relationship Id="rId2" Type="http://schemas.openxmlformats.org/officeDocument/2006/relationships/tags" Target="../tags/tag37.xml"/><Relationship Id="rId1" Type="http://schemas.openxmlformats.org/officeDocument/2006/relationships/image" Target="../media/image17.pn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tags" Target="../tags/tag38.xml"/><Relationship Id="rId1" Type="http://schemas.openxmlformats.org/officeDocument/2006/relationships/image" Target="../media/image18.pn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39.xml"/><Relationship Id="rId1" Type="http://schemas.openxmlformats.org/officeDocument/2006/relationships/image" Target="../media/image19.pn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40.xml"/><Relationship Id="rId1" Type="http://schemas.openxmlformats.org/officeDocument/2006/relationships/image" Target="../media/image20.png"/></Relationships>
</file>

<file path=ppt/slides/_rels/slide36.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4.xml"/><Relationship Id="rId2" Type="http://schemas.openxmlformats.org/officeDocument/2006/relationships/tags" Target="../tags/tag41.xml"/><Relationship Id="rId1" Type="http://schemas.openxmlformats.org/officeDocument/2006/relationships/image" Target="../media/image21.png"/></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42.xml"/><Relationship Id="rId1" Type="http://schemas.openxmlformats.org/officeDocument/2006/relationships/image" Target="../media/image22.pn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43.xml"/></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44.xml"/></Relationships>
</file>

<file path=ppt/slides/_rels/slide4.xml.rels><?xml version="1.0" encoding="UTF-8" standalone="yes"?>
<Relationships xmlns="http://schemas.openxmlformats.org/package/2006/relationships"><Relationship Id="rId7" Type="http://schemas.openxmlformats.org/officeDocument/2006/relationships/slideLayout" Target="../slideLayouts/slideLayout5.xml"/><Relationship Id="rId6" Type="http://schemas.openxmlformats.org/officeDocument/2006/relationships/tags" Target="../tags/tag9.xml"/><Relationship Id="rId5" Type="http://schemas.openxmlformats.org/officeDocument/2006/relationships/slide" Target="slide29.xml"/><Relationship Id="rId4" Type="http://schemas.openxmlformats.org/officeDocument/2006/relationships/slide" Target="slide77.xml"/><Relationship Id="rId3" Type="http://schemas.openxmlformats.org/officeDocument/2006/relationships/slide" Target="slide68.xml"/><Relationship Id="rId2" Type="http://schemas.openxmlformats.org/officeDocument/2006/relationships/slide" Target="slide17.xml"/><Relationship Id="rId1" Type="http://schemas.openxmlformats.org/officeDocument/2006/relationships/slide" Target="slide5.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45.xml"/><Relationship Id="rId1" Type="http://schemas.openxmlformats.org/officeDocument/2006/relationships/image" Target="../media/image23.png"/></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46.xml"/><Relationship Id="rId1" Type="http://schemas.openxmlformats.org/officeDocument/2006/relationships/image" Target="../media/image24.png"/></Relationships>
</file>

<file path=ppt/slides/_rels/slide42.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tags" Target="../tags/tag47.xml"/><Relationship Id="rId2" Type="http://schemas.openxmlformats.org/officeDocument/2006/relationships/image" Target="../media/image26.png"/><Relationship Id="rId1" Type="http://schemas.openxmlformats.org/officeDocument/2006/relationships/image" Target="../media/image25.png"/></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48.xml"/><Relationship Id="rId1" Type="http://schemas.openxmlformats.org/officeDocument/2006/relationships/image" Target="../media/image27.png"/></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49.xml"/><Relationship Id="rId1" Type="http://schemas.openxmlformats.org/officeDocument/2006/relationships/image" Target="../media/image28.png"/></Relationships>
</file>

<file path=ppt/slides/_rels/slide45.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8.xml"/><Relationship Id="rId2" Type="http://schemas.openxmlformats.org/officeDocument/2006/relationships/tags" Target="../tags/tag50.xml"/><Relationship Id="rId1" Type="http://schemas.openxmlformats.org/officeDocument/2006/relationships/image" Target="../media/image29.png"/></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51.xml"/></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52.xml"/></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53.xml"/></Relationships>
</file>

<file path=ppt/slides/_rels/slide49.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2.xml"/><Relationship Id="rId2" Type="http://schemas.openxmlformats.org/officeDocument/2006/relationships/tags" Target="../tags/tag54.xml"/><Relationship Id="rId1" Type="http://schemas.openxmlformats.org/officeDocument/2006/relationships/image" Target="../media/image30.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0.xml"/></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55.xml"/></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56.xml"/></Relationships>
</file>

<file path=ppt/slides/_rels/slide52.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57.xml"/></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58.xml"/></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4.xml"/><Relationship Id="rId1" Type="http://schemas.openxmlformats.org/officeDocument/2006/relationships/tags" Target="../tags/tag59.xml"/></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60.xml"/></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61.xml"/><Relationship Id="rId1" Type="http://schemas.openxmlformats.org/officeDocument/2006/relationships/image" Target="../media/image31.png"/></Relationships>
</file>

<file path=ppt/slides/_rels/slide57.xml.rels><?xml version="1.0" encoding="UTF-8" standalone="yes"?>
<Relationships xmlns="http://schemas.openxmlformats.org/package/2006/relationships"><Relationship Id="rId4" Type="http://schemas.openxmlformats.org/officeDocument/2006/relationships/notesSlide" Target="../notesSlides/notesSlide17.xml"/><Relationship Id="rId3" Type="http://schemas.openxmlformats.org/officeDocument/2006/relationships/slideLayout" Target="../slideLayouts/slideLayout2.xml"/><Relationship Id="rId2" Type="http://schemas.openxmlformats.org/officeDocument/2006/relationships/tags" Target="../tags/tag62.xml"/><Relationship Id="rId1" Type="http://schemas.openxmlformats.org/officeDocument/2006/relationships/image" Target="../media/image32.png"/></Relationships>
</file>

<file path=ppt/slides/_rels/slide5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63.xml"/><Relationship Id="rId1" Type="http://schemas.openxmlformats.org/officeDocument/2006/relationships/image" Target="../media/image33.png"/></Relationships>
</file>

<file path=ppt/slides/_rels/slide5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64.xml"/><Relationship Id="rId1" Type="http://schemas.openxmlformats.org/officeDocument/2006/relationships/image" Target="../media/image34.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11.xml"/></Relationships>
</file>

<file path=ppt/slides/_rels/slide6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65.xml"/><Relationship Id="rId1" Type="http://schemas.openxmlformats.org/officeDocument/2006/relationships/image" Target="../media/image35.png"/></Relationships>
</file>

<file path=ppt/slides/_rels/slide6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66.xml"/><Relationship Id="rId1" Type="http://schemas.openxmlformats.org/officeDocument/2006/relationships/image" Target="../media/image36.png"/></Relationships>
</file>

<file path=ppt/slides/_rels/slide6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67.xml"/><Relationship Id="rId1" Type="http://schemas.openxmlformats.org/officeDocument/2006/relationships/image" Target="../media/image37.png"/></Relationships>
</file>

<file path=ppt/slides/_rels/slide6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68.xml"/></Relationships>
</file>

<file path=ppt/slides/_rels/slide64.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69.xml"/></Relationships>
</file>

<file path=ppt/slides/_rels/slide6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70.xml"/><Relationship Id="rId1" Type="http://schemas.openxmlformats.org/officeDocument/2006/relationships/image" Target="../media/image38.png"/></Relationships>
</file>

<file path=ppt/slides/_rels/slide6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71.xml"/><Relationship Id="rId1" Type="http://schemas.openxmlformats.org/officeDocument/2006/relationships/image" Target="../media/image39.png"/></Relationships>
</file>

<file path=ppt/slides/_rels/slide67.xml.rels><?xml version="1.0" encoding="UTF-8" standalone="yes"?>
<Relationships xmlns="http://schemas.openxmlformats.org/package/2006/relationships"><Relationship Id="rId4" Type="http://schemas.openxmlformats.org/officeDocument/2006/relationships/notesSlide" Target="../notesSlides/notesSlide18.xml"/><Relationship Id="rId3" Type="http://schemas.openxmlformats.org/officeDocument/2006/relationships/slideLayout" Target="../slideLayouts/slideLayout2.xml"/><Relationship Id="rId2" Type="http://schemas.openxmlformats.org/officeDocument/2006/relationships/tags" Target="../tags/tag72.xml"/><Relationship Id="rId1" Type="http://schemas.openxmlformats.org/officeDocument/2006/relationships/image" Target="../media/image40.png"/></Relationships>
</file>

<file path=ppt/slides/_rels/slide68.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73.xml"/></Relationships>
</file>

<file path=ppt/slides/_rels/slide6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74.xml"/><Relationship Id="rId1" Type="http://schemas.openxmlformats.org/officeDocument/2006/relationships/image" Target="../media/image41.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12.xml"/></Relationships>
</file>

<file path=ppt/slides/_rels/slide7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75.xml"/><Relationship Id="rId1" Type="http://schemas.openxmlformats.org/officeDocument/2006/relationships/image" Target="../media/image42.png"/></Relationships>
</file>

<file path=ppt/slides/_rels/slide7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76.xml"/><Relationship Id="rId1" Type="http://schemas.openxmlformats.org/officeDocument/2006/relationships/image" Target="../media/image43.png"/></Relationships>
</file>

<file path=ppt/slides/_rels/slide7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77.xml"/><Relationship Id="rId2" Type="http://schemas.openxmlformats.org/officeDocument/2006/relationships/image" Target="../media/image45.png"/><Relationship Id="rId1" Type="http://schemas.openxmlformats.org/officeDocument/2006/relationships/image" Target="../media/image44.png"/></Relationships>
</file>

<file path=ppt/slides/_rels/slide73.xml.rels><?xml version="1.0" encoding="UTF-8" standalone="yes"?>
<Relationships xmlns="http://schemas.openxmlformats.org/package/2006/relationships"><Relationship Id="rId4" Type="http://schemas.openxmlformats.org/officeDocument/2006/relationships/notesSlide" Target="../notesSlides/notesSlide19.xml"/><Relationship Id="rId3" Type="http://schemas.openxmlformats.org/officeDocument/2006/relationships/slideLayout" Target="../slideLayouts/slideLayout4.xml"/><Relationship Id="rId2" Type="http://schemas.openxmlformats.org/officeDocument/2006/relationships/tags" Target="../tags/tag78.xml"/><Relationship Id="rId1" Type="http://schemas.openxmlformats.org/officeDocument/2006/relationships/image" Target="../media/image46.png"/></Relationships>
</file>

<file path=ppt/slides/_rels/slide74.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tags" Target="../tags/tag79.xml"/><Relationship Id="rId2" Type="http://schemas.openxmlformats.org/officeDocument/2006/relationships/image" Target="../media/image48.png"/><Relationship Id="rId1" Type="http://schemas.openxmlformats.org/officeDocument/2006/relationships/image" Target="../media/image47.png"/></Relationships>
</file>

<file path=ppt/slides/_rels/slide7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80.xml"/><Relationship Id="rId2" Type="http://schemas.openxmlformats.org/officeDocument/2006/relationships/image" Target="../media/image50.png"/><Relationship Id="rId1" Type="http://schemas.openxmlformats.org/officeDocument/2006/relationships/image" Target="../media/image49.png"/></Relationships>
</file>

<file path=ppt/slides/_rels/slide7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81.xml"/><Relationship Id="rId1" Type="http://schemas.openxmlformats.org/officeDocument/2006/relationships/image" Target="../media/image51.png"/></Relationships>
</file>

<file path=ppt/slides/_rels/slide7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82.xml"/></Relationships>
</file>

<file path=ppt/slides/_rels/slide78.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83.xml"/></Relationships>
</file>

<file path=ppt/slides/_rels/slide79.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84.xml"/></Relationships>
</file>

<file path=ppt/slides/_rels/slide8.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2.xml"/><Relationship Id="rId2" Type="http://schemas.openxmlformats.org/officeDocument/2006/relationships/tags" Target="../tags/tag13.xml"/><Relationship Id="rId1" Type="http://schemas.openxmlformats.org/officeDocument/2006/relationships/image" Target="../media/image1.png"/></Relationships>
</file>

<file path=ppt/slides/_rels/slide8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85.xml"/><Relationship Id="rId1" Type="http://schemas.openxmlformats.org/officeDocument/2006/relationships/image" Target="../media/image52.png"/></Relationships>
</file>

<file path=ppt/slides/_rels/slide8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86.xml"/><Relationship Id="rId1" Type="http://schemas.openxmlformats.org/officeDocument/2006/relationships/image" Target="../media/image53.png"/></Relationships>
</file>

<file path=ppt/slides/_rels/slide82.xml.rels><?xml version="1.0" encoding="UTF-8" standalone="yes"?>
<Relationships xmlns="http://schemas.openxmlformats.org/package/2006/relationships"><Relationship Id="rId5" Type="http://schemas.openxmlformats.org/officeDocument/2006/relationships/slideLayout" Target="../slideLayouts/slideLayout4.xml"/><Relationship Id="rId4" Type="http://schemas.openxmlformats.org/officeDocument/2006/relationships/tags" Target="../tags/tag87.xml"/><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image" Target="../media/image54.png"/></Relationships>
</file>

<file path=ppt/slides/_rels/slide83.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tags" Target="../tags/tag88.xml"/><Relationship Id="rId2" Type="http://schemas.openxmlformats.org/officeDocument/2006/relationships/image" Target="../media/image58.png"/><Relationship Id="rId1" Type="http://schemas.openxmlformats.org/officeDocument/2006/relationships/image" Target="../media/image57.png"/></Relationships>
</file>

<file path=ppt/slides/_rels/slide84.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tags" Target="../tags/tag89.xml"/><Relationship Id="rId2" Type="http://schemas.openxmlformats.org/officeDocument/2006/relationships/image" Target="../media/image60.png"/><Relationship Id="rId1" Type="http://schemas.openxmlformats.org/officeDocument/2006/relationships/image" Target="../media/image59.png"/></Relationships>
</file>

<file path=ppt/slides/_rels/slide8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90.xml"/><Relationship Id="rId1" Type="http://schemas.openxmlformats.org/officeDocument/2006/relationships/image" Target="../media/image61.png"/></Relationships>
</file>

<file path=ppt/slides/_rels/slide8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91.xml"/><Relationship Id="rId1" Type="http://schemas.openxmlformats.org/officeDocument/2006/relationships/image" Target="../media/image62.png"/></Relationships>
</file>

<file path=ppt/slides/_rels/slide8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92.xml"/><Relationship Id="rId1" Type="http://schemas.openxmlformats.org/officeDocument/2006/relationships/image" Target="../media/image63.png"/></Relationships>
</file>

<file path=ppt/slides/_rels/slide8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93.xml"/><Relationship Id="rId1" Type="http://schemas.openxmlformats.org/officeDocument/2006/relationships/image" Target="../media/image64.png"/></Relationships>
</file>

<file path=ppt/slides/_rels/slide8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94.xml"/></Relationships>
</file>

<file path=ppt/slides/_rels/slide9.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2.xml"/><Relationship Id="rId3" Type="http://schemas.openxmlformats.org/officeDocument/2006/relationships/tags" Target="../tags/tag14.xml"/><Relationship Id="rId2" Type="http://schemas.openxmlformats.org/officeDocument/2006/relationships/image" Target="../media/image3.png"/><Relationship Id="rId1" Type="http://schemas.openxmlformats.org/officeDocument/2006/relationships/image" Target="../media/image2.png"/></Relationships>
</file>

<file path=ppt/slides/_rels/slide90.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95.xml"/></Relationships>
</file>

<file path=ppt/slides/_rels/slide91.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96.xml"/></Relationships>
</file>

<file path=ppt/slides/_rels/slide92.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tags" Target="../tags/tag97.xml"/><Relationship Id="rId2" Type="http://schemas.openxmlformats.org/officeDocument/2006/relationships/image" Target="../media/image66.png"/><Relationship Id="rId1" Type="http://schemas.openxmlformats.org/officeDocument/2006/relationships/image" Target="../media/image65.png"/></Relationships>
</file>

<file path=ppt/slides/_rels/slide93.xml.rels><?xml version="1.0" encoding="UTF-8" standalone="yes"?>
<Relationships xmlns="http://schemas.openxmlformats.org/package/2006/relationships"><Relationship Id="rId4" Type="http://schemas.openxmlformats.org/officeDocument/2006/relationships/notesSlide" Target="../notesSlides/notesSlide20.xml"/><Relationship Id="rId3" Type="http://schemas.openxmlformats.org/officeDocument/2006/relationships/slideLayout" Target="../slideLayouts/slideLayout2.xml"/><Relationship Id="rId2" Type="http://schemas.openxmlformats.org/officeDocument/2006/relationships/tags" Target="../tags/tag98.xml"/><Relationship Id="rId1" Type="http://schemas.openxmlformats.org/officeDocument/2006/relationships/image" Target="../media/image67.png"/></Relationships>
</file>

<file path=ppt/slides/_rels/slide94.xml.rels><?xml version="1.0" encoding="UTF-8" standalone="yes"?>
<Relationships xmlns="http://schemas.openxmlformats.org/package/2006/relationships"><Relationship Id="rId8" Type="http://schemas.openxmlformats.org/officeDocument/2006/relationships/slideLayout" Target="../slideLayouts/slideLayout4.xml"/><Relationship Id="rId7" Type="http://schemas.openxmlformats.org/officeDocument/2006/relationships/tags" Target="../tags/tag99.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image" Target="../media/image68.png"/></Relationships>
</file>

<file path=ppt/slides/_rels/slide95.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tags" Target="../tags/tag100.xml"/><Relationship Id="rId2" Type="http://schemas.openxmlformats.org/officeDocument/2006/relationships/image" Target="../media/image75.png"/><Relationship Id="rId1" Type="http://schemas.openxmlformats.org/officeDocument/2006/relationships/image" Target="../media/image74.png"/></Relationships>
</file>

<file path=ppt/slides/_rels/slide96.xml.rels><?xml version="1.0" encoding="UTF-8" standalone="yes"?>
<Relationships xmlns="http://schemas.openxmlformats.org/package/2006/relationships"><Relationship Id="rId5" Type="http://schemas.openxmlformats.org/officeDocument/2006/relationships/slideLayout" Target="../slideLayouts/slideLayout4.xml"/><Relationship Id="rId4" Type="http://schemas.openxmlformats.org/officeDocument/2006/relationships/tags" Target="../tags/tag101.xml"/><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image" Target="../media/image76.png"/></Relationships>
</file>

<file path=ppt/slides/_rels/slide97.xml.rels><?xml version="1.0" encoding="UTF-8" standalone="yes"?>
<Relationships xmlns="http://schemas.openxmlformats.org/package/2006/relationships"><Relationship Id="rId5" Type="http://schemas.openxmlformats.org/officeDocument/2006/relationships/slideLayout" Target="../slideLayouts/slideLayout4.xml"/><Relationship Id="rId4" Type="http://schemas.openxmlformats.org/officeDocument/2006/relationships/tags" Target="../tags/tag102.xml"/><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image" Target="../media/image79.png"/></Relationships>
</file>

<file path=ppt/slides/_rels/slide98.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tags" Target="../tags/tag103.xml"/><Relationship Id="rId2" Type="http://schemas.openxmlformats.org/officeDocument/2006/relationships/image" Target="../media/image83.png"/><Relationship Id="rId1" Type="http://schemas.openxmlformats.org/officeDocument/2006/relationships/image" Target="../media/image82.png"/></Relationships>
</file>

<file path=ppt/slides/_rels/slide99.xml.rels><?xml version="1.0" encoding="UTF-8" standalone="yes"?>
<Relationships xmlns="http://schemas.openxmlformats.org/package/2006/relationships"><Relationship Id="rId6" Type="http://schemas.openxmlformats.org/officeDocument/2006/relationships/slideLayout" Target="../slideLayouts/slideLayout4.xml"/><Relationship Id="rId5" Type="http://schemas.openxmlformats.org/officeDocument/2006/relationships/tags" Target="../tags/tag104.xml"/><Relationship Id="rId4" Type="http://schemas.openxmlformats.org/officeDocument/2006/relationships/image" Target="../media/image87.png"/><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image" Target="../media/image8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custDataLst>
              <p:tags r:id="rId1"/>
            </p:custDataLst>
          </p:nvPr>
        </p:nvSpPr>
        <p:spPr/>
        <p:txBody>
          <a:bodyPr/>
          <a:lstStyle/>
          <a:p>
            <a:r>
              <a:rPr lang="zh-CN" altLang="en-US" dirty="0"/>
              <a:t>论文汇报</a:t>
            </a:r>
            <a:endParaRPr lang="zh-CN" altLang="en-US" dirty="0"/>
          </a:p>
        </p:txBody>
      </p:sp>
      <p:sp>
        <p:nvSpPr>
          <p:cNvPr id="5" name="副标题 4"/>
          <p:cNvSpPr>
            <a:spLocks noGrp="1"/>
          </p:cNvSpPr>
          <p:nvPr>
            <p:ph type="subTitle" idx="1"/>
            <p:custDataLst>
              <p:tags r:id="rId2"/>
            </p:custDataLst>
          </p:nvPr>
        </p:nvSpPr>
        <p:spPr/>
        <p:txBody>
          <a:bodyPr/>
          <a:lstStyle/>
          <a:p>
            <a:r>
              <a:rPr lang="zh-CN" altLang="en-US" sz="2800" dirty="0"/>
              <a:t>Lorem ipsum dolor sit amet, consectetur adipisicing elit.</a:t>
            </a:r>
            <a:endParaRPr lang="zh-CN" altLang="en-US" sz="2800" dirty="0"/>
          </a:p>
        </p:txBody>
      </p:sp>
    </p:spTree>
    <p:custDataLst>
      <p:tags r:id="rId3"/>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多头注意力机制</a:t>
            </a:r>
            <a:br>
              <a:rPr lang="zh-CN" altLang="en-US"/>
            </a:br>
            <a:r>
              <a:rPr lang="zh-CN" altLang="en-US"/>
              <a:t>Multi-Head Attention</a:t>
            </a:r>
            <a:endParaRPr lang="zh-CN" altLang="en-US"/>
          </a:p>
        </p:txBody>
      </p:sp>
      <p:sp>
        <p:nvSpPr>
          <p:cNvPr id="10" name="文本占位符 9"/>
          <p:cNvSpPr>
            <a:spLocks noGrp="1"/>
          </p:cNvSpPr>
          <p:nvPr>
            <p:ph type="body" sz="half" idx="2"/>
          </p:nvPr>
        </p:nvSpPr>
        <p:spPr/>
        <p:txBody>
          <a:bodyPr/>
          <a:p>
            <a:r>
              <a:rPr lang="zh-CN" altLang="en-US"/>
              <a:t>运算过程：</a:t>
            </a:r>
            <a:r>
              <a:rPr lang="en-US" altLang="zh-CN"/>
              <a:t>V,K,Q</a:t>
            </a:r>
            <a:r>
              <a:rPr lang="zh-CN" altLang="en-US"/>
              <a:t>来进行</a:t>
            </a:r>
            <a:r>
              <a:rPr lang="en-US" altLang="zh-CN"/>
              <a:t>h</a:t>
            </a:r>
            <a:r>
              <a:rPr lang="zh-CN" altLang="en-US"/>
              <a:t>次线性层的低维度投影，再循环进行</a:t>
            </a:r>
            <a:r>
              <a:rPr lang="en-US" altLang="zh-CN"/>
              <a:t>h</a:t>
            </a:r>
            <a:r>
              <a:rPr lang="zh-CN" altLang="en-US"/>
              <a:t>次点积注意力，取和后最终在进行线性层投影。</a:t>
            </a:r>
            <a:endParaRPr lang="zh-CN" altLang="en-US"/>
          </a:p>
          <a:p>
            <a:r>
              <a:rPr lang="zh-CN" altLang="en-US"/>
              <a:t>目的：因为点击注意力机制没有什么可训练参数，几乎无法调整，所以在这个环节可以通过不断地投影，训练不同的投影方法，来适应不一样的模式，环境等等，例如加性注意力机制等。</a:t>
            </a:r>
            <a:endParaRPr lang="zh-CN" altLang="en-US"/>
          </a:p>
          <a:p>
            <a:endParaRPr lang="en-US" altLang="zh-CN"/>
          </a:p>
        </p:txBody>
      </p:sp>
      <p:pic>
        <p:nvPicPr>
          <p:cNvPr id="11" name="图片 10" descr="QQ截图20220214195325"/>
          <p:cNvPicPr>
            <a:picLocks noChangeAspect="1"/>
          </p:cNvPicPr>
          <p:nvPr/>
        </p:nvPicPr>
        <p:blipFill>
          <a:blip r:embed="rId1"/>
          <a:stretch>
            <a:fillRect/>
          </a:stretch>
        </p:blipFill>
        <p:spPr>
          <a:xfrm>
            <a:off x="7225030" y="819785"/>
            <a:ext cx="3723640" cy="5219065"/>
          </a:xfrm>
          <a:prstGeom prst="rect">
            <a:avLst/>
          </a:prstGeom>
        </p:spPr>
      </p:pic>
      <p:pic>
        <p:nvPicPr>
          <p:cNvPr id="12" name="图片 11" descr="QQ截图20220214201106"/>
          <p:cNvPicPr>
            <a:picLocks noChangeAspect="1"/>
          </p:cNvPicPr>
          <p:nvPr/>
        </p:nvPicPr>
        <p:blipFill>
          <a:blip r:embed="rId2"/>
          <a:stretch>
            <a:fillRect/>
          </a:stretch>
        </p:blipFill>
        <p:spPr>
          <a:xfrm>
            <a:off x="424180" y="4886960"/>
            <a:ext cx="6605270" cy="1334770"/>
          </a:xfrm>
          <a:prstGeom prst="rect">
            <a:avLst/>
          </a:prstGeom>
        </p:spPr>
      </p:pic>
    </p:spTree>
    <p:custDataLst>
      <p:tags r:id="rId3"/>
    </p:custData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训练</a:t>
            </a:r>
            <a:endParaRPr lang="zh-CN" altLang="en-US"/>
          </a:p>
        </p:txBody>
      </p:sp>
      <p:sp>
        <p:nvSpPr>
          <p:cNvPr id="3" name="内容占位符 2"/>
          <p:cNvSpPr>
            <a:spLocks noGrp="1"/>
          </p:cNvSpPr>
          <p:nvPr>
            <p:ph sz="half" idx="1"/>
          </p:nvPr>
        </p:nvSpPr>
        <p:spPr/>
        <p:txBody>
          <a:bodyPr>
            <a:normAutofit fontScale="40000"/>
          </a:bodyPr>
          <a:p>
            <a:r>
              <a:rPr lang="zh-CN" altLang="en-US"/>
              <a:t>We denote the full </a:t>
            </a:r>
            <a:r>
              <a:rPr lang="zh-CN" altLang="en-US">
                <a:solidFill>
                  <a:srgbClr val="FF0000"/>
                </a:solidFill>
              </a:rPr>
              <a:t>generative</a:t>
            </a:r>
            <a:r>
              <a:rPr lang="zh-CN" altLang="en-US"/>
              <a:t> process formally as</a:t>
            </a:r>
            <a:endParaRPr lang="zh-CN" altLang="en-US"/>
          </a:p>
          <a:p>
            <a:endParaRPr lang="zh-CN" altLang="en-US"/>
          </a:p>
          <a:p>
            <a:endParaRPr lang="zh-CN" altLang="en-US"/>
          </a:p>
          <a:p>
            <a:endParaRPr lang="zh-CN" altLang="en-US"/>
          </a:p>
          <a:p>
            <a:r>
              <a:rPr lang="zh-CN" altLang="en-US"/>
              <a:t>and N is the number of entities in the scene, Ns the number of sample points along each ray, dk is the ray for the k-th pixel, and xjk the j-th sample point for the k-th pixel / ray.</a:t>
            </a:r>
            <a:r>
              <a:rPr lang="zh-CN" altLang="en-US">
                <a:solidFill>
                  <a:srgbClr val="FF0000"/>
                </a:solidFill>
              </a:rPr>
              <a:t> Discriminator</a:t>
            </a:r>
            <a:r>
              <a:rPr lang="zh-CN" altLang="en-US"/>
              <a:t>: We parameterize the discriminator Dφ as a CNN [73] with leaky ReLU activation.</a:t>
            </a:r>
            <a:r>
              <a:rPr lang="zh-CN" altLang="en-US">
                <a:solidFill>
                  <a:srgbClr val="FF0000"/>
                </a:solidFill>
              </a:rPr>
              <a:t>Training</a:t>
            </a:r>
            <a:r>
              <a:rPr lang="zh-CN" altLang="en-US"/>
              <a:t>: During training, we sample the the number of entities in the scene N ∼ pN, the latent codes zi s; zi a ∼ N(0; I), as well as a camera pose ξ ∼ pξ and object-level transformations Ti ∼ pT . In practice, we define pξ and pT as uniform distributions over dataset-dependent camera elevation angles and valid object transformations, respectively.1 The motivation for this choice is that in most realworld scenes, objects are arbitrarily rotated, but not tilted due to gravity. The observer (the camera in our case), in contrast, can freely change its elevation angle wrt. the scene. We train our model with the non-saturating GAN objective [24] and R1 gradient penalty [58]</a:t>
            </a:r>
            <a:endParaRPr lang="zh-CN" altLang="en-US"/>
          </a:p>
          <a:p>
            <a:endParaRPr lang="zh-CN" altLang="en-US"/>
          </a:p>
          <a:p>
            <a:endParaRPr lang="zh-CN" altLang="en-US"/>
          </a:p>
          <a:p>
            <a:endParaRPr lang="zh-CN" altLang="en-US"/>
          </a:p>
          <a:p>
            <a:endParaRPr lang="zh-CN" altLang="en-US"/>
          </a:p>
          <a:p>
            <a:r>
              <a:rPr lang="zh-CN" altLang="en-US"/>
              <a:t>where f(t) = − log(1 + exp(−t)), λ = 10, and pD indicates the data distribution.</a:t>
            </a:r>
            <a:endParaRPr lang="zh-CN" altLang="en-US"/>
          </a:p>
        </p:txBody>
      </p:sp>
      <p:sp>
        <p:nvSpPr>
          <p:cNvPr id="4" name="内容占位符 3"/>
          <p:cNvSpPr>
            <a:spLocks noGrp="1"/>
          </p:cNvSpPr>
          <p:nvPr>
            <p:ph sz="half" idx="2"/>
          </p:nvPr>
        </p:nvSpPr>
        <p:spPr/>
        <p:txBody>
          <a:bodyPr>
            <a:normAutofit fontScale="80000"/>
          </a:bodyPr>
          <a:p>
            <a:r>
              <a:rPr lang="zh-CN" altLang="en-US"/>
              <a:t>最终生成的图像和真实的图像送入</a:t>
            </a:r>
            <a:r>
              <a:rPr lang="en-US" altLang="zh-CN"/>
              <a:t>GAN</a:t>
            </a:r>
            <a:r>
              <a:rPr lang="zh-CN" altLang="en-US"/>
              <a:t>网络中，会产生一个对抗损失</a:t>
            </a:r>
            <a:endParaRPr lang="zh-CN" altLang="en-US"/>
          </a:p>
          <a:p>
            <a:r>
              <a:rPr lang="zh-CN" altLang="en-US"/>
              <a:t>生成器</a:t>
            </a:r>
            <a:r>
              <a:rPr lang="en-US" altLang="zh-CN"/>
              <a:t>:N</a:t>
            </a:r>
            <a:r>
              <a:rPr lang="zh-CN" altLang="en-US"/>
              <a:t>是场景中实体的数量，</a:t>
            </a:r>
            <a:r>
              <a:rPr lang="en-US" altLang="zh-CN"/>
              <a:t>Ns</a:t>
            </a:r>
            <a:r>
              <a:rPr lang="zh-CN" altLang="en-US"/>
              <a:t>是每条光线重采样点的数量，</a:t>
            </a:r>
            <a:r>
              <a:rPr lang="en-US" altLang="zh-CN"/>
              <a:t>d</a:t>
            </a:r>
            <a:r>
              <a:rPr lang="en-US" altLang="zh-CN" sz="1600"/>
              <a:t>k</a:t>
            </a:r>
            <a:r>
              <a:rPr lang="zh-CN" altLang="en-US" sz="2400"/>
              <a:t>代表第</a:t>
            </a:r>
            <a:r>
              <a:rPr lang="en-US" altLang="zh-CN" sz="2400"/>
              <a:t>k</a:t>
            </a:r>
            <a:r>
              <a:rPr lang="zh-CN" altLang="en-US" sz="2400"/>
              <a:t>条光线，</a:t>
            </a:r>
            <a:r>
              <a:rPr lang="en-US" altLang="zh-CN" sz="2400"/>
              <a:t>X</a:t>
            </a:r>
            <a:r>
              <a:rPr lang="en-US" altLang="zh-CN" sz="1600"/>
              <a:t>jk</a:t>
            </a:r>
            <a:r>
              <a:rPr lang="zh-CN" altLang="en-US" sz="2400"/>
              <a:t>代表第k条光线的第j个采样点</a:t>
            </a:r>
            <a:endParaRPr lang="zh-CN" altLang="en-US" sz="2400"/>
          </a:p>
          <a:p>
            <a:r>
              <a:rPr lang="zh-CN" altLang="en-US" sz="2400"/>
              <a:t>在训练阶段，我们给许多张同一个物体从不同角度拍摄的照片，为了节省计算，生成器与鉴别器使用相同的ray sampling得到的patch，比较渲染图像与真实图像patch的差异，优化条件神经场 </a:t>
            </a:r>
            <a:r>
              <a:rPr lang="en-US" altLang="zh-CN" sz="2400"/>
              <a:t>g</a:t>
            </a:r>
            <a:r>
              <a:rPr lang="zh-CN" altLang="en-US" sz="1200"/>
              <a:t>θ</a:t>
            </a:r>
            <a:r>
              <a:rPr lang="zh-CN" altLang="en-US" sz="2400"/>
              <a:t>参数；在推理阶段，我们随机采样 </a:t>
            </a:r>
            <a:r>
              <a:rPr lang="en-US" altLang="zh-CN" sz="2400"/>
              <a:t>Z</a:t>
            </a:r>
            <a:r>
              <a:rPr lang="zh-CN" altLang="en-US" sz="2400"/>
              <a:t>s , </a:t>
            </a:r>
            <a:r>
              <a:rPr lang="en-US" altLang="zh-CN" sz="2400"/>
              <a:t>Z</a:t>
            </a:r>
            <a:r>
              <a:rPr lang="zh-CN" altLang="en-US" sz="2400"/>
              <a:t>a , ξ ，之后继续按照流程渲染出一张完整的图像，就相当于“无中生有”一般，确定好了一个相机角度，拍摄一张网络从数据中学习到的三维场景</a:t>
            </a:r>
            <a:endParaRPr lang="zh-CN" altLang="en-US" sz="2400"/>
          </a:p>
          <a:p>
            <a:endParaRPr lang="zh-CN" altLang="en-US" sz="2400"/>
          </a:p>
          <a:p>
            <a:endParaRPr lang="zh-CN" altLang="en-US" sz="1600"/>
          </a:p>
          <a:p>
            <a:pPr marL="0" indent="0">
              <a:buNone/>
            </a:pPr>
            <a:endParaRPr lang="zh-CN" altLang="en-US" sz="1600"/>
          </a:p>
        </p:txBody>
      </p:sp>
      <p:pic>
        <p:nvPicPr>
          <p:cNvPr id="5" name="图片 4" descr="QQ截图20220218211350"/>
          <p:cNvPicPr>
            <a:picLocks noChangeAspect="1"/>
          </p:cNvPicPr>
          <p:nvPr/>
        </p:nvPicPr>
        <p:blipFill>
          <a:blip r:embed="rId1"/>
          <a:stretch>
            <a:fillRect/>
          </a:stretch>
        </p:blipFill>
        <p:spPr>
          <a:xfrm>
            <a:off x="1100455" y="2052955"/>
            <a:ext cx="4657090" cy="857250"/>
          </a:xfrm>
          <a:prstGeom prst="rect">
            <a:avLst/>
          </a:prstGeom>
        </p:spPr>
      </p:pic>
      <p:pic>
        <p:nvPicPr>
          <p:cNvPr id="6" name="图片 5" descr="QQ截图20220218211359"/>
          <p:cNvPicPr>
            <a:picLocks noChangeAspect="1"/>
          </p:cNvPicPr>
          <p:nvPr/>
        </p:nvPicPr>
        <p:blipFill>
          <a:blip r:embed="rId2"/>
          <a:stretch>
            <a:fillRect/>
          </a:stretch>
        </p:blipFill>
        <p:spPr>
          <a:xfrm>
            <a:off x="1100455" y="4575175"/>
            <a:ext cx="4457065" cy="1114425"/>
          </a:xfrm>
          <a:prstGeom prst="rect">
            <a:avLst/>
          </a:prstGeom>
        </p:spPr>
      </p:pic>
    </p:spTree>
    <p:custDataLst>
      <p:tags r:id="rId3"/>
    </p:custData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zh-CN" altLang="en-US"/>
              <a:t>实验</a:t>
            </a:r>
            <a:br>
              <a:rPr lang="zh-CN" altLang="en-US"/>
            </a:br>
            <a:r>
              <a:rPr lang="zh-CN" altLang="en-US"/>
              <a:t>组合场景</a:t>
            </a:r>
            <a:endParaRPr lang="zh-CN" altLang="en-US"/>
          </a:p>
        </p:txBody>
      </p:sp>
      <p:sp>
        <p:nvSpPr>
          <p:cNvPr id="4" name="内容占位符 3"/>
          <p:cNvSpPr>
            <a:spLocks noGrp="1"/>
          </p:cNvSpPr>
          <p:nvPr>
            <p:ph sz="half" idx="2"/>
          </p:nvPr>
        </p:nvSpPr>
        <p:spPr/>
        <p:txBody>
          <a:bodyPr/>
          <a:p>
            <a:r>
              <a:rPr lang="zh-CN" altLang="en-US"/>
              <a:t>自上而下，仅显示背景、仅显示对象、颜色编码的对象</a:t>
            </a:r>
            <a:endParaRPr lang="zh-CN" altLang="en-US"/>
          </a:p>
        </p:txBody>
      </p:sp>
      <p:pic>
        <p:nvPicPr>
          <p:cNvPr id="5" name="图片 4" descr="QQ截图20220218212946"/>
          <p:cNvPicPr>
            <a:picLocks noChangeAspect="1"/>
          </p:cNvPicPr>
          <p:nvPr/>
        </p:nvPicPr>
        <p:blipFill>
          <a:blip r:embed="rId1"/>
          <a:stretch>
            <a:fillRect/>
          </a:stretch>
        </p:blipFill>
        <p:spPr>
          <a:xfrm>
            <a:off x="988695" y="2030095"/>
            <a:ext cx="4628515" cy="2219325"/>
          </a:xfrm>
          <a:prstGeom prst="rect">
            <a:avLst/>
          </a:prstGeom>
        </p:spPr>
      </p:pic>
    </p:spTree>
    <p:custDataLst>
      <p:tags r:id="rId2"/>
    </p:custData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zh-CN" altLang="en-US"/>
              <a:t>实验</a:t>
            </a:r>
            <a:br>
              <a:rPr lang="zh-CN" altLang="en-US"/>
            </a:br>
            <a:r>
              <a:rPr lang="zh-CN" altLang="en-US"/>
              <a:t>背景场景变换</a:t>
            </a:r>
            <a:endParaRPr lang="zh-CN" altLang="en-US"/>
          </a:p>
        </p:txBody>
      </p:sp>
      <p:sp>
        <p:nvSpPr>
          <p:cNvPr id="4" name="内容占位符 3"/>
          <p:cNvSpPr>
            <a:spLocks noGrp="1"/>
          </p:cNvSpPr>
          <p:nvPr>
            <p:ph sz="half" idx="2"/>
          </p:nvPr>
        </p:nvSpPr>
        <p:spPr/>
        <p:txBody>
          <a:bodyPr/>
          <a:p>
            <a:endParaRPr lang="zh-CN" altLang="en-US"/>
          </a:p>
        </p:txBody>
      </p:sp>
      <p:pic>
        <p:nvPicPr>
          <p:cNvPr id="5" name="图片 4" descr="QQ截图20220218213404"/>
          <p:cNvPicPr>
            <a:picLocks noChangeAspect="1"/>
          </p:cNvPicPr>
          <p:nvPr/>
        </p:nvPicPr>
        <p:blipFill>
          <a:blip r:embed="rId1"/>
          <a:stretch>
            <a:fillRect/>
          </a:stretch>
        </p:blipFill>
        <p:spPr>
          <a:xfrm>
            <a:off x="980440" y="1825625"/>
            <a:ext cx="9999980" cy="4485640"/>
          </a:xfrm>
          <a:prstGeom prst="rect">
            <a:avLst/>
          </a:prstGeom>
        </p:spPr>
      </p:pic>
    </p:spTree>
    <p:custDataLst>
      <p:tags r:id="rId2"/>
    </p:custData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zh-CN" altLang="en-US"/>
              <a:t>实验</a:t>
            </a:r>
            <a:br>
              <a:rPr lang="zh-CN" altLang="en-US"/>
            </a:br>
            <a:r>
              <a:rPr lang="zh-CN" altLang="en-US"/>
              <a:t>物体</a:t>
            </a:r>
            <a:r>
              <a:rPr lang="en-US" altLang="zh-CN"/>
              <a:t>/</a:t>
            </a:r>
            <a:r>
              <a:rPr lang="zh-CN" altLang="en-US"/>
              <a:t>场景旋转</a:t>
            </a:r>
            <a:r>
              <a:rPr lang="en-US" altLang="zh-CN"/>
              <a:t>/</a:t>
            </a:r>
            <a:r>
              <a:rPr lang="zh-CN" altLang="en-US"/>
              <a:t>平移</a:t>
            </a:r>
            <a:endParaRPr lang="zh-CN" altLang="en-US"/>
          </a:p>
        </p:txBody>
      </p:sp>
      <p:pic>
        <p:nvPicPr>
          <p:cNvPr id="5" name="图片 4" descr="QQ截图20220218213518"/>
          <p:cNvPicPr>
            <a:picLocks noChangeAspect="1"/>
          </p:cNvPicPr>
          <p:nvPr/>
        </p:nvPicPr>
        <p:blipFill>
          <a:blip r:embed="rId1"/>
          <a:stretch>
            <a:fillRect/>
          </a:stretch>
        </p:blipFill>
        <p:spPr>
          <a:xfrm>
            <a:off x="6743700" y="1751330"/>
            <a:ext cx="4866640" cy="4608830"/>
          </a:xfrm>
          <a:prstGeom prst="rect">
            <a:avLst/>
          </a:prstGeom>
        </p:spPr>
      </p:pic>
      <p:pic>
        <p:nvPicPr>
          <p:cNvPr id="6" name="图片 5" descr="QQ截图20220218213559"/>
          <p:cNvPicPr>
            <a:picLocks noChangeAspect="1"/>
          </p:cNvPicPr>
          <p:nvPr/>
        </p:nvPicPr>
        <p:blipFill>
          <a:blip r:embed="rId2"/>
          <a:stretch>
            <a:fillRect/>
          </a:stretch>
        </p:blipFill>
        <p:spPr>
          <a:xfrm>
            <a:off x="1003935" y="1751330"/>
            <a:ext cx="5103495" cy="4608830"/>
          </a:xfrm>
          <a:prstGeom prst="rect">
            <a:avLst/>
          </a:prstGeom>
        </p:spPr>
      </p:pic>
    </p:spTree>
    <p:custDataLst>
      <p:tags r:id="rId3"/>
    </p:custData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标题 4"/>
          <p:cNvSpPr>
            <a:spLocks noGrp="1"/>
          </p:cNvSpPr>
          <p:nvPr>
            <p:ph type="ctrTitle"/>
          </p:nvPr>
        </p:nvSpPr>
        <p:spPr/>
        <p:txBody>
          <a:bodyPr>
            <a:noAutofit/>
          </a:bodyPr>
          <a:p>
            <a:r>
              <a:rPr lang="zh-CN" altLang="en-US" sz="3600"/>
              <a:t>EnlightenGAN: Deep Light Enhancement without Paired Supervision</a:t>
            </a:r>
            <a:endParaRPr lang="zh-CN" altLang="en-US" sz="3600"/>
          </a:p>
        </p:txBody>
      </p:sp>
      <p:sp>
        <p:nvSpPr>
          <p:cNvPr id="6" name="副标题 5"/>
          <p:cNvSpPr>
            <a:spLocks noGrp="1"/>
          </p:cNvSpPr>
          <p:nvPr>
            <p:ph type="subTitle" idx="1"/>
          </p:nvPr>
        </p:nvSpPr>
        <p:spPr/>
        <p:txBody>
          <a:bodyPr/>
          <a:p>
            <a:r>
              <a:rPr lang="zh-CN" altLang="en-US"/>
              <a:t>Yifan Jiang1;2, Xinyu Gong1, Ding Liu3, Yu Cheng4, Chen Fang3, Xiaohui Shen3,</a:t>
            </a:r>
            <a:endParaRPr lang="zh-CN" altLang="en-US"/>
          </a:p>
          <a:p>
            <a:r>
              <a:rPr lang="zh-CN" altLang="en-US"/>
              <a:t>Jianchao Yang3, Pan Zhou2, and Zhangyang Wang</a:t>
            </a:r>
            <a:endParaRPr lang="zh-CN" altLang="en-US"/>
          </a:p>
        </p:txBody>
      </p:sp>
    </p:spTree>
    <p:custDataLst>
      <p:tags r:id="rId1"/>
    </p:custData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摘要</a:t>
            </a:r>
            <a:endParaRPr lang="zh-CN" altLang="en-US"/>
          </a:p>
        </p:txBody>
      </p:sp>
      <p:sp>
        <p:nvSpPr>
          <p:cNvPr id="3" name="内容占位符 2"/>
          <p:cNvSpPr>
            <a:spLocks noGrp="1"/>
          </p:cNvSpPr>
          <p:nvPr>
            <p:ph sz="half" idx="1"/>
          </p:nvPr>
        </p:nvSpPr>
        <p:spPr/>
        <p:txBody>
          <a:bodyPr>
            <a:normAutofit fontScale="80000"/>
          </a:bodyPr>
          <a:p>
            <a:pPr marL="0" algn="l">
              <a:buNone/>
            </a:pPr>
            <a:r>
              <a:rPr lang="en-US" altLang="zh-CN"/>
              <a:t>   </a:t>
            </a:r>
            <a:r>
              <a:rPr lang="en-US" altLang="zh-CN" sz="1600"/>
              <a:t> </a:t>
            </a:r>
            <a:r>
              <a:rPr lang="zh-CN" altLang="en-US" sz="1600">
                <a:solidFill>
                  <a:srgbClr val="FF0000"/>
                </a:solidFill>
              </a:rPr>
              <a:t>Deep learning-based methods have achieved remarkable success in image restoration and enhancement</a:t>
            </a:r>
            <a:r>
              <a:rPr lang="zh-CN" altLang="en-US" sz="1600"/>
              <a:t>, but are they still competitive when there is a lack of paired training data? As one such example, this paper explores the lowlight image enhancement problem, where in practice it is extremely challenging to simultaneously take a low-light and a normal-light photo of the same visual scene.</a:t>
            </a:r>
            <a:r>
              <a:rPr lang="zh-CN" altLang="en-US" sz="1600">
                <a:solidFill>
                  <a:srgbClr val="FF0000"/>
                </a:solidFill>
              </a:rPr>
              <a:t> We propose a highly effective unsupervised generative adversarial network, dubbed EnlightenGAN, that can be trained without low/normal-light image pairs, yet proves to generalize very well on various real-world test images.</a:t>
            </a:r>
            <a:r>
              <a:rPr lang="zh-CN" altLang="en-US" sz="1600"/>
              <a:t> Instead of supervising the learning using ground truth data, we propose to regularize the unpaired training using the information extracted from the input itself, and benchmark a series of innovations for the low-light image enhancement problem, including a global-local discriminator structure, a self-regularized perceptual loss fusion, and attention mechanism. Through extensive experiments, our proposed approach outperforms recent methods under a variety of metrics in terms of visual quality and subjective user study. Thanks to the great flexibility brought by unpaired training, EnlightenGAN is demonstrated to be easily adaptable to enhancing real-world images from various domains. The code is available at https://github.com/yueruchen/ EnlightenGAN.</a:t>
            </a:r>
            <a:endParaRPr lang="zh-CN" altLang="en-US" sz="1600"/>
          </a:p>
        </p:txBody>
      </p:sp>
      <p:sp>
        <p:nvSpPr>
          <p:cNvPr id="7" name="内容占位符 6"/>
          <p:cNvSpPr>
            <a:spLocks noGrp="1"/>
          </p:cNvSpPr>
          <p:nvPr>
            <p:ph sz="half" idx="2"/>
          </p:nvPr>
        </p:nvSpPr>
        <p:spPr/>
        <p:txBody>
          <a:bodyPr/>
          <a:p>
            <a:r>
              <a:rPr sz="2000"/>
              <a:t>一种高效无监督的生成对抗网络，称为EnlightenGAN，可以在没有低/正常光图像对的情况下进行训练</a:t>
            </a:r>
            <a:endParaRPr sz="2000"/>
          </a:p>
          <a:p>
            <a:r>
              <a:rPr sz="2000"/>
              <a:t>建议使用从输入本身提取的信息对</a:t>
            </a:r>
            <a:r>
              <a:rPr lang="zh-CN" sz="2000"/>
              <a:t>非对称</a:t>
            </a:r>
            <a:r>
              <a:rPr sz="2000"/>
              <a:t>训练进行正则化，并为弱光图像增强问题测试一系列创新，包括全局-局部鉴别器结构、自正则感知损失融合，注意机制。</a:t>
            </a:r>
            <a:endParaRPr sz="2000"/>
          </a:p>
          <a:p>
            <a:endParaRPr sz="2000"/>
          </a:p>
        </p:txBody>
      </p:sp>
    </p:spTree>
    <p:custDataLst>
      <p:tags r:id="rId1"/>
    </p:custData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a:spLocks noGrp="1"/>
          </p:cNvSpPr>
          <p:nvPr>
            <p:ph type="title"/>
          </p:nvPr>
        </p:nvSpPr>
        <p:spPr/>
        <p:txBody>
          <a:bodyPr>
            <a:normAutofit/>
          </a:bodyPr>
          <a:p>
            <a:r>
              <a:rPr lang="zh-CN" dirty="0">
                <a:sym typeface="+mn-ea"/>
              </a:rPr>
              <a:t>贡献总结</a:t>
            </a:r>
            <a:endParaRPr lang="zh-CN"/>
          </a:p>
        </p:txBody>
      </p:sp>
      <p:sp>
        <p:nvSpPr>
          <p:cNvPr id="5" name="内容占位符 4"/>
          <p:cNvSpPr>
            <a:spLocks noGrp="1"/>
          </p:cNvSpPr>
          <p:nvPr>
            <p:ph sz="half" idx="2"/>
          </p:nvPr>
        </p:nvSpPr>
        <p:spPr/>
        <p:txBody>
          <a:bodyPr>
            <a:normAutofit fontScale="80000"/>
          </a:bodyPr>
          <a:p>
            <a:pPr algn="l"/>
            <a:r>
              <a:rPr lang="zh-CN" altLang="en-US" sz="2000"/>
              <a:t>三大优点</a:t>
            </a:r>
            <a:endParaRPr lang="zh-CN" altLang="en-US" sz="2000"/>
          </a:p>
          <a:p>
            <a:pPr algn="l"/>
            <a:r>
              <a:rPr lang="en-US" altLang="zh-CN" sz="2000"/>
              <a:t>1.</a:t>
            </a:r>
            <a:r>
              <a:rPr lang="zh-CN" altLang="en-US" sz="2000"/>
              <a:t>第一部成功将非配对训练引入微光图像增强的作品。这种训练策略消除了对成对训练数据的依赖，使我们能够使用来自不同领域的更大种类的图像进行训练。它还避免了过度拟合之前的工作，隐含依赖的任何特定数据生成协议或成像设备，从而显著提高了现实世界的通用性。</a:t>
            </a:r>
            <a:endParaRPr lang="zh-CN" altLang="en-US" sz="2000"/>
          </a:p>
          <a:p>
            <a:pPr algn="l"/>
            <a:r>
              <a:rPr lang="en-US" altLang="zh-CN" sz="2000"/>
              <a:t>2.EnlightenGAN通过引入下列两个操作，获得了显著的性能。(i)一个处理输入图像中空间变化光照条件的全局-局部鉴别器结构;(ii)自正则化思想，通过自特征保留损失和自正则注意机制来实现。自正则化对于我们的模型的成功是至关重要的，因为在不配对的情况下，没有强有力的外部监督形式可用。</a:t>
            </a:r>
            <a:endParaRPr lang="en-US" altLang="zh-CN" sz="2000"/>
          </a:p>
          <a:p>
            <a:pPr algn="l"/>
            <a:r>
              <a:rPr lang="en-US" altLang="zh-CN" sz="2000"/>
              <a:t>3.与现有的成对训练增强方法相比，</a:t>
            </a:r>
            <a:r>
              <a:rPr lang="zh-CN" altLang="en-US" sz="2000"/>
              <a:t>这种方法</a:t>
            </a:r>
            <a:r>
              <a:rPr lang="en-US" altLang="zh-CN" sz="2000"/>
              <a:t>被证明特别容易且灵活地适应于增强来自不同领域的真实世界的</a:t>
            </a:r>
            <a:r>
              <a:rPr lang="zh-CN" altLang="en-US" sz="2000"/>
              <a:t>低</a:t>
            </a:r>
            <a:r>
              <a:rPr lang="en-US" altLang="zh-CN" sz="2000"/>
              <a:t>光图像。</a:t>
            </a:r>
            <a:endParaRPr lang="en-US" altLang="zh-CN" sz="2000"/>
          </a:p>
          <a:p>
            <a:pPr algn="l"/>
            <a:endParaRPr lang="en-US" altLang="zh-CN" sz="2000"/>
          </a:p>
        </p:txBody>
      </p:sp>
      <p:sp>
        <p:nvSpPr>
          <p:cNvPr id="6" name="内容占位符 5"/>
          <p:cNvSpPr>
            <a:spLocks noGrp="1"/>
          </p:cNvSpPr>
          <p:nvPr>
            <p:ph sz="half" idx="1"/>
          </p:nvPr>
        </p:nvSpPr>
        <p:spPr/>
        <p:txBody>
          <a:bodyPr>
            <a:normAutofit fontScale="70000"/>
          </a:bodyPr>
          <a:p>
            <a:pPr marL="0" algn="l">
              <a:buNone/>
            </a:pPr>
            <a:r>
              <a:rPr lang="en-US" altLang="zh-CN"/>
              <a:t>    </a:t>
            </a:r>
            <a:r>
              <a:rPr lang="zh-CN" altLang="en-US" sz="1600"/>
              <a:t>EnlightenGAN is the first work that successfully introduces unpaired training to low-light image enhancement. Such </a:t>
            </a:r>
            <a:r>
              <a:rPr lang="zh-CN" altLang="en-US" sz="1600">
                <a:solidFill>
                  <a:srgbClr val="FF0000"/>
                </a:solidFill>
              </a:rPr>
              <a:t>a training strategy removes the dependency on paired training data and enables us to train with larger varieties of images from different domains. It also avoids overfitting any specific data generation protocol or imaging device that previous works [15, 5, 16] implicitly rely on, hence leading to notably improved real-world generalization.</a:t>
            </a:r>
            <a:endParaRPr lang="zh-CN" altLang="en-US" sz="1600">
              <a:solidFill>
                <a:srgbClr val="FF0000"/>
              </a:solidFill>
            </a:endParaRPr>
          </a:p>
          <a:p>
            <a:pPr marL="0" algn="l">
              <a:buNone/>
            </a:pPr>
            <a:endParaRPr lang="zh-CN" altLang="en-US" sz="1600"/>
          </a:p>
          <a:p>
            <a:pPr marL="0" algn="l">
              <a:buNone/>
            </a:pPr>
            <a:r>
              <a:rPr lang="zh-CN" altLang="en-US" sz="1600"/>
              <a:t>•     </a:t>
            </a:r>
            <a:r>
              <a:rPr lang="zh-CN" altLang="en-US" sz="1600">
                <a:solidFill>
                  <a:srgbClr val="FF0000"/>
                </a:solidFill>
              </a:rPr>
              <a:t>EnlightenGAN gains remarkable performance by imposing (i) a global-local discriminator structure that handles spatially-varying light conditions in the input image; (ii) the idea of self-regularization, implemented by both the self feature preserving loss and the self-regularized attention mechanism. The selfregularization is critical to our model success, because of the unpaired setting where no strong form of external supervision is available.</a:t>
            </a:r>
            <a:endParaRPr lang="zh-CN" altLang="en-US" sz="1600"/>
          </a:p>
          <a:p>
            <a:pPr marL="0" algn="l">
              <a:buNone/>
            </a:pPr>
            <a:endParaRPr lang="zh-CN" altLang="en-US" sz="1600"/>
          </a:p>
          <a:p>
            <a:pPr marL="0" algn="l">
              <a:buNone/>
            </a:pPr>
            <a:r>
              <a:rPr lang="zh-CN" altLang="en-US" sz="1600"/>
              <a:t>•     EnlightenGAN is compared with several state-of-theart methods via comprehensive experiments. The results are measured in terms of visual quality, noreferenced image quality assessment, and human subjective survey. All results consistently endorse the superiority of EnlightenGAN. Morever, in contrast to existing paired-trained enhancement approaches, </a:t>
            </a:r>
            <a:r>
              <a:rPr lang="zh-CN" altLang="en-US" sz="1600">
                <a:solidFill>
                  <a:srgbClr val="FF0000"/>
                </a:solidFill>
              </a:rPr>
              <a:t>EnlightenGAN proves particularly easy and flexible to be adapted to enhancing real-world low-light images from different domains.</a:t>
            </a:r>
            <a:endParaRPr lang="zh-CN" altLang="en-US" sz="1600">
              <a:solidFill>
                <a:srgbClr val="FF0000"/>
              </a:solidFill>
            </a:endParaRPr>
          </a:p>
        </p:txBody>
      </p:sp>
    </p:spTree>
    <p:custDataLst>
      <p:tags r:id="rId1"/>
    </p:custData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结构图</a:t>
            </a:r>
            <a:endParaRPr lang="zh-CN" altLang="en-US"/>
          </a:p>
        </p:txBody>
      </p:sp>
      <p:sp>
        <p:nvSpPr>
          <p:cNvPr id="7" name="文本框 6"/>
          <p:cNvSpPr txBox="1"/>
          <p:nvPr/>
        </p:nvSpPr>
        <p:spPr>
          <a:xfrm>
            <a:off x="673100" y="1691005"/>
            <a:ext cx="9999345" cy="1198880"/>
          </a:xfrm>
          <a:prstGeom prst="rect">
            <a:avLst/>
          </a:prstGeom>
          <a:noFill/>
        </p:spPr>
        <p:txBody>
          <a:bodyPr wrap="square" rtlCol="0">
            <a:spAutoFit/>
          </a:bodyPr>
          <a:p>
            <a:r>
              <a:rPr lang="en-US" altLang="zh-CN"/>
              <a:t>    我们提出的方法采用注意引导的U-et作为生成器，并使用双鉴别器来引导全局和局部信息。我们还使用自特征保留损失来指导训练过程，并维护纹理和结构。</a:t>
            </a:r>
            <a:endParaRPr lang="en-US" altLang="zh-CN"/>
          </a:p>
          <a:p>
            <a:r>
              <a:rPr lang="en-US" altLang="zh-CN"/>
              <a:t>     在生成器中，每个卷积块由两个3×3的卷积层组成，然后是批量归一化和LeakyRelu </a:t>
            </a:r>
            <a:endParaRPr lang="zh-CN" altLang="en-US"/>
          </a:p>
          <a:p>
            <a:endParaRPr lang="zh-CN" altLang="en-US"/>
          </a:p>
        </p:txBody>
      </p:sp>
      <p:pic>
        <p:nvPicPr>
          <p:cNvPr id="4" name="图片 3" descr="QQ截图20220220154805"/>
          <p:cNvPicPr>
            <a:picLocks noChangeAspect="1"/>
          </p:cNvPicPr>
          <p:nvPr/>
        </p:nvPicPr>
        <p:blipFill>
          <a:blip r:embed="rId1"/>
          <a:stretch>
            <a:fillRect/>
          </a:stretch>
        </p:blipFill>
        <p:spPr>
          <a:xfrm>
            <a:off x="977900" y="2814320"/>
            <a:ext cx="10058400" cy="3485515"/>
          </a:xfrm>
          <a:prstGeom prst="rect">
            <a:avLst/>
          </a:prstGeom>
        </p:spPr>
      </p:pic>
    </p:spTree>
    <p:custDataLst>
      <p:tags r:id="rId2"/>
    </p:custData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zh-CN" altLang="en-US"/>
              <a:t>全局-局部鉴别器</a:t>
            </a:r>
            <a:br>
              <a:rPr lang="zh-CN" altLang="en-US"/>
            </a:br>
            <a:r>
              <a:rPr lang="zh-CN" altLang="en-US" sz="3600"/>
              <a:t>全局判别器</a:t>
            </a:r>
            <a:endParaRPr lang="zh-CN" altLang="en-US" sz="3600"/>
          </a:p>
        </p:txBody>
      </p:sp>
      <p:sp>
        <p:nvSpPr>
          <p:cNvPr id="3" name="内容占位符 2"/>
          <p:cNvSpPr>
            <a:spLocks noGrp="1"/>
          </p:cNvSpPr>
          <p:nvPr>
            <p:ph sz="half" idx="1"/>
          </p:nvPr>
        </p:nvSpPr>
        <p:spPr/>
        <p:txBody>
          <a:bodyPr/>
          <a:p>
            <a:r>
              <a:rPr lang="zh-CN" altLang="en-US" sz="1000"/>
              <a:t>We adopt the adversarial loss to minimize the distance between the real and output normal light distributions. However, we observe that an image-level vanilla discriminator often fails on spatially-varying light images; if the input image has some local area that needs to be enhanced differently from other parts, e.g., a small bright region in an overall dark background, the global image discriminator alone is often unable to provide the desired adaptivity.</a:t>
            </a:r>
            <a:endParaRPr lang="zh-CN" altLang="en-US" sz="1000"/>
          </a:p>
          <a:p>
            <a:r>
              <a:rPr lang="zh-CN" altLang="en-US" sz="1000">
                <a:solidFill>
                  <a:srgbClr val="FF0000"/>
                </a:solidFill>
              </a:rPr>
              <a:t>To enhance local regions adaptively in addition to improving the light globally, we propose a novel global-local discriminator structure, both using PatchGAN for real/fake discrimination.</a:t>
            </a:r>
            <a:r>
              <a:rPr lang="zh-CN" altLang="en-US" sz="1000"/>
              <a:t> In addition to the image-level global discriminator, we add a local discriminator by taking randomly cropped local patches from both output and real normallight images, and learning to distinguish whether they are real (from real images) or fake (from enhanced outputs). Such a global-local structure ensures all local patches of an enhanced images look like realistic normal-light ones, which proves to be critical in avoiding local over- or underexposures as our experiments will reveal later</a:t>
            </a:r>
            <a:endParaRPr lang="zh-CN" altLang="en-US" sz="1000"/>
          </a:p>
          <a:p>
            <a:r>
              <a:rPr lang="zh-CN" altLang="en-US" sz="1000"/>
              <a:t>Furthermore, for the global discriminator, we utilize the recently proposed relativistic discriminator structure [35] which estimates the probability that real data is more realistic than fake data and also directs the generator to synthesize a fake image that is more realistic than real images. The standard function of relativistic discriminator is:</a:t>
            </a:r>
            <a:endParaRPr lang="zh-CN" altLang="en-US" sz="1000"/>
          </a:p>
        </p:txBody>
      </p:sp>
      <p:sp>
        <p:nvSpPr>
          <p:cNvPr id="4" name="内容占位符 3"/>
          <p:cNvSpPr>
            <a:spLocks noGrp="1"/>
          </p:cNvSpPr>
          <p:nvPr>
            <p:ph sz="half" idx="2"/>
          </p:nvPr>
        </p:nvSpPr>
        <p:spPr/>
        <p:txBody>
          <a:bodyPr>
            <a:normAutofit fontScale="70000"/>
          </a:bodyPr>
          <a:p>
            <a:r>
              <a:rPr lang="zh-CN" altLang="en-US"/>
              <a:t>为了自适应地增强局部区域，在提高全局光照的同时，提出了一种新的全局-局部鉴别器结构，该结构使用PatchGAN进行真假鉴别。除了图像级全局鉴别器，我们还添加了一个局部鉴别器，通过从输出和真实的正常光照图像中随机裁剪局部小块，并学习区分它们是真实的(与真实图像)还是虚假的(与增强的输出)。这种全局-局部结构保证了增强图像的所有局部区域看起来都像真实的自然光，这对于避免局部过曝或低曝至关重要，我们的实验稍后将揭示这一点。</a:t>
            </a:r>
            <a:endParaRPr lang="zh-CN" altLang="en-US"/>
          </a:p>
          <a:p>
            <a:r>
              <a:rPr lang="zh-CN" altLang="en-US"/>
              <a:t>此外，对于全局判别器，我们利用最近提出的相对判别器结构[35]估计真实数据比虚假数据更真实的概率，并指导生成器合成比真实图像更真实的伪图像。</a:t>
            </a:r>
            <a:endParaRPr lang="zh-CN" altLang="en-US"/>
          </a:p>
          <a:p>
            <a:r>
              <a:rPr lang="zh-CN" altLang="en-US"/>
              <a:t>其中C表示判别器网络，</a:t>
            </a:r>
            <a:r>
              <a:rPr lang="en-US" altLang="zh-CN"/>
              <a:t>x</a:t>
            </a:r>
            <a:r>
              <a:rPr lang="en-US" altLang="zh-CN" sz="1600"/>
              <a:t>r</a:t>
            </a:r>
            <a:r>
              <a:rPr lang="zh-CN" altLang="en-US"/>
              <a:t>和</a:t>
            </a:r>
            <a:r>
              <a:rPr lang="en-US" altLang="zh-CN"/>
              <a:t>x</a:t>
            </a:r>
            <a:r>
              <a:rPr lang="en-US" altLang="zh-CN" sz="1600"/>
              <a:t>f</a:t>
            </a:r>
            <a:r>
              <a:rPr lang="zh-CN" altLang="en-US"/>
              <a:t>分别表示真实数据和虚假数据的分布</a:t>
            </a:r>
            <a:r>
              <a:rPr lang="en-US" altLang="zh-CN"/>
              <a:t>,σ表示sigmoid激活函数</a:t>
            </a:r>
            <a:r>
              <a:rPr lang="zh-CN" altLang="en-US"/>
              <a:t>	</a:t>
            </a:r>
            <a:endParaRPr lang="zh-CN" altLang="en-US"/>
          </a:p>
          <a:p>
            <a:endParaRPr lang="zh-CN" altLang="en-US"/>
          </a:p>
        </p:txBody>
      </p:sp>
      <p:pic>
        <p:nvPicPr>
          <p:cNvPr id="5" name="图片 4" descr="QQ截图20220220163947"/>
          <p:cNvPicPr>
            <a:picLocks noChangeAspect="1"/>
          </p:cNvPicPr>
          <p:nvPr/>
        </p:nvPicPr>
        <p:blipFill>
          <a:blip r:embed="rId1"/>
          <a:stretch>
            <a:fillRect/>
          </a:stretch>
        </p:blipFill>
        <p:spPr>
          <a:xfrm>
            <a:off x="1143635" y="4996180"/>
            <a:ext cx="4457065" cy="1181100"/>
          </a:xfrm>
          <a:prstGeom prst="rect">
            <a:avLst/>
          </a:prstGeom>
        </p:spPr>
      </p:pic>
    </p:spTree>
    <p:custDataLst>
      <p:tags r:id="rId2"/>
    </p:custData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zh-CN" altLang="en-US">
                <a:sym typeface="+mn-ea"/>
              </a:rPr>
              <a:t>全局-局部鉴别器</a:t>
            </a:r>
            <a:br>
              <a:rPr lang="zh-CN" altLang="en-US">
                <a:sym typeface="+mn-ea"/>
              </a:rPr>
            </a:br>
            <a:r>
              <a:rPr lang="zh-CN" altLang="en-US" sz="3600">
                <a:sym typeface="+mn-ea"/>
              </a:rPr>
              <a:t>修改激活函数和局部判别器</a:t>
            </a:r>
            <a:endParaRPr lang="zh-CN" altLang="en-US" sz="3600">
              <a:sym typeface="+mn-ea"/>
            </a:endParaRPr>
          </a:p>
        </p:txBody>
      </p:sp>
      <p:sp>
        <p:nvSpPr>
          <p:cNvPr id="4" name="内容占位符 3"/>
          <p:cNvSpPr>
            <a:spLocks noGrp="1"/>
          </p:cNvSpPr>
          <p:nvPr>
            <p:ph sz="half" idx="2"/>
          </p:nvPr>
        </p:nvSpPr>
        <p:spPr/>
        <p:txBody>
          <a:bodyPr>
            <a:normAutofit fontScale="70000"/>
          </a:bodyPr>
          <a:p>
            <a:pPr fontAlgn="auto">
              <a:lnSpc>
                <a:spcPct val="150000"/>
              </a:lnSpc>
              <a:spcAft>
                <a:spcPts val="600"/>
              </a:spcAft>
            </a:pPr>
            <a:r>
              <a:rPr lang="zh-CN" altLang="en-US" sz="2000"/>
              <a:t>我们稍微修改了相对论判别器，用最小二乘GAN(LSGAN)损失代替了sigmoid函数，即使用了更加平滑和非饱和梯度的损失函数——最小二乘来代替原来的Sigmoid交叉熵。这是由于L2正则独有的特性，在数据偏离目标时会有一个与其偏离距离成比例的惩罚，再将其拉回来，从而使数据的偏离不会越来越远。LSGAN的loss简单很多。直接将传统的GAN中的loss变为平方差即可。</a:t>
            </a:r>
            <a:endParaRPr lang="zh-CN" altLang="en-US" sz="2000"/>
          </a:p>
          <a:p>
            <a:pPr fontAlgn="auto">
              <a:lnSpc>
                <a:spcPct val="150000"/>
              </a:lnSpc>
              <a:spcAft>
                <a:spcPts val="600"/>
              </a:spcAft>
            </a:pPr>
            <a:r>
              <a:rPr lang="zh-CN" altLang="en-US" sz="2000">
                <a:sym typeface="+mn-ea"/>
              </a:rPr>
              <a:t>对于局部判别器，每次从输出图像和真实图像中随机裁剪5个patch。这里我们采用原LSGAN作为对抗性损失</a:t>
            </a:r>
            <a:endParaRPr lang="zh-CN" altLang="en-US"/>
          </a:p>
          <a:p>
            <a:endParaRPr lang="zh-CN" altLang="en-US"/>
          </a:p>
          <a:p>
            <a:endParaRPr lang="zh-CN" altLang="en-US"/>
          </a:p>
          <a:p>
            <a:endParaRPr lang="zh-CN" altLang="en-US"/>
          </a:p>
        </p:txBody>
      </p:sp>
      <p:pic>
        <p:nvPicPr>
          <p:cNvPr id="5" name="图片 4" descr="QQ截图20220220170551"/>
          <p:cNvPicPr>
            <a:picLocks noChangeAspect="1"/>
          </p:cNvPicPr>
          <p:nvPr/>
        </p:nvPicPr>
        <p:blipFill>
          <a:blip r:embed="rId1"/>
          <a:stretch>
            <a:fillRect/>
          </a:stretch>
        </p:blipFill>
        <p:spPr>
          <a:xfrm>
            <a:off x="946150" y="1763395"/>
            <a:ext cx="4714240" cy="2028825"/>
          </a:xfrm>
          <a:prstGeom prst="rect">
            <a:avLst/>
          </a:prstGeom>
        </p:spPr>
      </p:pic>
      <p:pic>
        <p:nvPicPr>
          <p:cNvPr id="6" name="图片 5" descr="QQ截图20220220172933"/>
          <p:cNvPicPr>
            <a:picLocks noChangeAspect="1"/>
          </p:cNvPicPr>
          <p:nvPr/>
        </p:nvPicPr>
        <p:blipFill>
          <a:blip r:embed="rId2"/>
          <a:stretch>
            <a:fillRect/>
          </a:stretch>
        </p:blipFill>
        <p:spPr>
          <a:xfrm>
            <a:off x="1141730" y="4390390"/>
            <a:ext cx="4723765" cy="1666875"/>
          </a:xfrm>
          <a:prstGeom prst="rect">
            <a:avLst/>
          </a:prstGeom>
        </p:spPr>
      </p:pic>
    </p:spTree>
    <p:custDataLst>
      <p:tags r:id="rId3"/>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内容占位符 3"/>
          <p:cNvPicPr>
            <a:picLocks noChangeAspect="1"/>
          </p:cNvPicPr>
          <p:nvPr>
            <p:ph idx="1"/>
          </p:nvPr>
        </p:nvPicPr>
        <p:blipFill>
          <a:blip r:embed="rId1"/>
          <a:stretch>
            <a:fillRect/>
          </a:stretch>
        </p:blipFill>
        <p:spPr>
          <a:xfrm>
            <a:off x="3886835" y="862330"/>
            <a:ext cx="3924935" cy="5853430"/>
          </a:xfrm>
          <a:prstGeom prst="rect">
            <a:avLst/>
          </a:prstGeom>
        </p:spPr>
      </p:pic>
      <p:sp>
        <p:nvSpPr>
          <p:cNvPr id="5" name="矩形 4"/>
          <p:cNvSpPr/>
          <p:nvPr/>
        </p:nvSpPr>
        <p:spPr>
          <a:xfrm>
            <a:off x="9081770" y="5552440"/>
            <a:ext cx="276860" cy="9296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矩形 5"/>
          <p:cNvSpPr/>
          <p:nvPr/>
        </p:nvSpPr>
        <p:spPr>
          <a:xfrm>
            <a:off x="9618345" y="5552440"/>
            <a:ext cx="276860" cy="9296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矩形 6"/>
          <p:cNvSpPr/>
          <p:nvPr/>
        </p:nvSpPr>
        <p:spPr>
          <a:xfrm>
            <a:off x="10172700" y="5552440"/>
            <a:ext cx="276860" cy="9296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矩形 7"/>
          <p:cNvSpPr/>
          <p:nvPr/>
        </p:nvSpPr>
        <p:spPr>
          <a:xfrm>
            <a:off x="9081770" y="3995420"/>
            <a:ext cx="276860" cy="92964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zh-CN" altLang="en-US"/>
          </a:p>
        </p:txBody>
      </p:sp>
      <p:sp>
        <p:nvSpPr>
          <p:cNvPr id="9" name="矩形 8"/>
          <p:cNvSpPr/>
          <p:nvPr/>
        </p:nvSpPr>
        <p:spPr>
          <a:xfrm>
            <a:off x="9618345" y="3995420"/>
            <a:ext cx="276860" cy="92964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zh-CN" altLang="en-US"/>
          </a:p>
        </p:txBody>
      </p:sp>
      <p:sp>
        <p:nvSpPr>
          <p:cNvPr id="10" name="矩形 9"/>
          <p:cNvSpPr/>
          <p:nvPr/>
        </p:nvSpPr>
        <p:spPr>
          <a:xfrm>
            <a:off x="10172700" y="3995420"/>
            <a:ext cx="276860" cy="92964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zh-CN" altLang="en-US"/>
          </a:p>
        </p:txBody>
      </p:sp>
      <p:cxnSp>
        <p:nvCxnSpPr>
          <p:cNvPr id="11" name="直接连接符 10"/>
          <p:cNvCxnSpPr>
            <a:stCxn id="9" idx="2"/>
            <a:endCxn id="5" idx="0"/>
          </p:cNvCxnSpPr>
          <p:nvPr/>
        </p:nvCxnSpPr>
        <p:spPr>
          <a:xfrm flipH="1">
            <a:off x="9220200" y="4925060"/>
            <a:ext cx="536575" cy="62738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直接连接符 11"/>
          <p:cNvCxnSpPr>
            <a:stCxn id="9" idx="2"/>
            <a:endCxn id="7" idx="0"/>
          </p:cNvCxnSpPr>
          <p:nvPr/>
        </p:nvCxnSpPr>
        <p:spPr>
          <a:xfrm>
            <a:off x="9756775" y="4925060"/>
            <a:ext cx="554355" cy="62738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直接连接符 12"/>
          <p:cNvCxnSpPr>
            <a:endCxn id="6" idx="0"/>
          </p:cNvCxnSpPr>
          <p:nvPr/>
        </p:nvCxnSpPr>
        <p:spPr>
          <a:xfrm>
            <a:off x="9743440" y="4925695"/>
            <a:ext cx="13335" cy="626745"/>
          </a:xfrm>
          <a:prstGeom prst="line">
            <a:avLst/>
          </a:prstGeom>
        </p:spPr>
        <p:style>
          <a:lnRef idx="3">
            <a:schemeClr val="accent1"/>
          </a:lnRef>
          <a:fillRef idx="0">
            <a:schemeClr val="accent1"/>
          </a:fillRef>
          <a:effectRef idx="2">
            <a:schemeClr val="accent1"/>
          </a:effectRef>
          <a:fontRef idx="minor">
            <a:schemeClr val="tx1"/>
          </a:fontRef>
        </p:style>
      </p:cxnSp>
      <p:sp>
        <p:nvSpPr>
          <p:cNvPr id="14" name="矩形 13"/>
          <p:cNvSpPr/>
          <p:nvPr/>
        </p:nvSpPr>
        <p:spPr>
          <a:xfrm>
            <a:off x="605790" y="5552440"/>
            <a:ext cx="276860" cy="9296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5" name="矩形 14"/>
          <p:cNvSpPr/>
          <p:nvPr/>
        </p:nvSpPr>
        <p:spPr>
          <a:xfrm>
            <a:off x="1142365" y="5552440"/>
            <a:ext cx="276860" cy="9296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6" name="矩形 15"/>
          <p:cNvSpPr/>
          <p:nvPr/>
        </p:nvSpPr>
        <p:spPr>
          <a:xfrm>
            <a:off x="1696720" y="5552440"/>
            <a:ext cx="276860" cy="9296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7" name="矩形 16"/>
          <p:cNvSpPr/>
          <p:nvPr/>
        </p:nvSpPr>
        <p:spPr>
          <a:xfrm>
            <a:off x="605790" y="4022725"/>
            <a:ext cx="276860" cy="92964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zh-CN" altLang="en-US"/>
          </a:p>
        </p:txBody>
      </p:sp>
      <p:sp>
        <p:nvSpPr>
          <p:cNvPr id="18" name="矩形 17"/>
          <p:cNvSpPr/>
          <p:nvPr/>
        </p:nvSpPr>
        <p:spPr>
          <a:xfrm>
            <a:off x="1142365" y="3995420"/>
            <a:ext cx="276860" cy="92964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zh-CN" altLang="en-US"/>
          </a:p>
        </p:txBody>
      </p:sp>
      <p:sp>
        <p:nvSpPr>
          <p:cNvPr id="19" name="矩形 18"/>
          <p:cNvSpPr/>
          <p:nvPr/>
        </p:nvSpPr>
        <p:spPr>
          <a:xfrm>
            <a:off x="1696720" y="4022725"/>
            <a:ext cx="276860" cy="92964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zh-CN" altLang="en-US"/>
          </a:p>
        </p:txBody>
      </p:sp>
      <p:cxnSp>
        <p:nvCxnSpPr>
          <p:cNvPr id="20" name="直接连接符 19"/>
          <p:cNvCxnSpPr>
            <a:stCxn id="18" idx="2"/>
            <a:endCxn id="14" idx="0"/>
          </p:cNvCxnSpPr>
          <p:nvPr/>
        </p:nvCxnSpPr>
        <p:spPr>
          <a:xfrm flipH="1">
            <a:off x="744220" y="4925060"/>
            <a:ext cx="536575" cy="62738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直接连接符 20"/>
          <p:cNvCxnSpPr>
            <a:stCxn id="18" idx="2"/>
            <a:endCxn id="16" idx="0"/>
          </p:cNvCxnSpPr>
          <p:nvPr/>
        </p:nvCxnSpPr>
        <p:spPr>
          <a:xfrm>
            <a:off x="1280795" y="4925060"/>
            <a:ext cx="554355" cy="62738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直接连接符 21"/>
          <p:cNvCxnSpPr>
            <a:endCxn id="15" idx="0"/>
          </p:cNvCxnSpPr>
          <p:nvPr/>
        </p:nvCxnSpPr>
        <p:spPr>
          <a:xfrm>
            <a:off x="1267460" y="4925695"/>
            <a:ext cx="13335" cy="626745"/>
          </a:xfrm>
          <a:prstGeom prst="line">
            <a:avLst/>
          </a:prstGeom>
        </p:spPr>
        <p:style>
          <a:lnRef idx="3">
            <a:schemeClr val="accent1"/>
          </a:lnRef>
          <a:fillRef idx="0">
            <a:schemeClr val="accent1"/>
          </a:fillRef>
          <a:effectRef idx="2">
            <a:schemeClr val="accent1"/>
          </a:effectRef>
          <a:fontRef idx="minor">
            <a:schemeClr val="tx1"/>
          </a:fontRef>
        </p:style>
      </p:cxnSp>
      <p:sp>
        <p:nvSpPr>
          <p:cNvPr id="23" name="禁止符 22"/>
          <p:cNvSpPr/>
          <p:nvPr/>
        </p:nvSpPr>
        <p:spPr>
          <a:xfrm>
            <a:off x="9943465" y="5176520"/>
            <a:ext cx="367665" cy="304165"/>
          </a:xfrm>
          <a:prstGeom prst="noSmoking">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sp>
        <p:nvSpPr>
          <p:cNvPr id="26" name="文本框 25"/>
          <p:cNvSpPr txBox="1"/>
          <p:nvPr/>
        </p:nvSpPr>
        <p:spPr>
          <a:xfrm>
            <a:off x="9636125" y="6482080"/>
            <a:ext cx="259080" cy="368300"/>
          </a:xfrm>
          <a:prstGeom prst="rect">
            <a:avLst/>
          </a:prstGeom>
          <a:noFill/>
        </p:spPr>
        <p:txBody>
          <a:bodyPr wrap="square" rtlCol="0">
            <a:spAutoFit/>
          </a:bodyPr>
          <a:p>
            <a:r>
              <a:rPr lang="en-US" altLang="zh-CN"/>
              <a:t>t</a:t>
            </a:r>
            <a:endParaRPr lang="en-US" altLang="zh-CN"/>
          </a:p>
        </p:txBody>
      </p:sp>
      <p:sp>
        <p:nvSpPr>
          <p:cNvPr id="73" name="文本框 72"/>
          <p:cNvSpPr txBox="1"/>
          <p:nvPr/>
        </p:nvSpPr>
        <p:spPr>
          <a:xfrm>
            <a:off x="10172700" y="6482080"/>
            <a:ext cx="661035" cy="368300"/>
          </a:xfrm>
          <a:prstGeom prst="rect">
            <a:avLst/>
          </a:prstGeom>
          <a:noFill/>
        </p:spPr>
        <p:txBody>
          <a:bodyPr wrap="square" rtlCol="0">
            <a:spAutoFit/>
          </a:bodyPr>
          <a:p>
            <a:r>
              <a:rPr lang="en-US" altLang="zh-CN"/>
              <a:t>t+1</a:t>
            </a:r>
            <a:endParaRPr lang="en-US" altLang="zh-CN"/>
          </a:p>
        </p:txBody>
      </p:sp>
      <p:sp>
        <p:nvSpPr>
          <p:cNvPr id="74" name="文本框 73"/>
          <p:cNvSpPr txBox="1"/>
          <p:nvPr/>
        </p:nvSpPr>
        <p:spPr>
          <a:xfrm>
            <a:off x="8961120" y="2878455"/>
            <a:ext cx="259080" cy="368300"/>
          </a:xfrm>
          <a:prstGeom prst="rect">
            <a:avLst/>
          </a:prstGeom>
          <a:noFill/>
        </p:spPr>
        <p:txBody>
          <a:bodyPr wrap="square" rtlCol="0">
            <a:spAutoFit/>
          </a:bodyPr>
          <a:p>
            <a:r>
              <a:rPr lang="en-US" altLang="zh-CN"/>
              <a:t>K</a:t>
            </a:r>
            <a:endParaRPr lang="en-US" altLang="zh-CN"/>
          </a:p>
        </p:txBody>
      </p:sp>
      <p:sp>
        <p:nvSpPr>
          <p:cNvPr id="75" name="文本框 74"/>
          <p:cNvSpPr txBox="1"/>
          <p:nvPr/>
        </p:nvSpPr>
        <p:spPr>
          <a:xfrm>
            <a:off x="9484360" y="2878455"/>
            <a:ext cx="259080" cy="368300"/>
          </a:xfrm>
          <a:prstGeom prst="rect">
            <a:avLst/>
          </a:prstGeom>
          <a:noFill/>
        </p:spPr>
        <p:txBody>
          <a:bodyPr wrap="square" rtlCol="0">
            <a:spAutoFit/>
          </a:bodyPr>
          <a:p>
            <a:r>
              <a:rPr lang="en-US" altLang="zh-CN"/>
              <a:t>V</a:t>
            </a:r>
            <a:endParaRPr lang="en-US" altLang="zh-CN"/>
          </a:p>
        </p:txBody>
      </p:sp>
      <p:sp>
        <p:nvSpPr>
          <p:cNvPr id="77" name="文本框 76"/>
          <p:cNvSpPr txBox="1"/>
          <p:nvPr/>
        </p:nvSpPr>
        <p:spPr>
          <a:xfrm>
            <a:off x="9997440" y="2878455"/>
            <a:ext cx="259080" cy="368300"/>
          </a:xfrm>
          <a:prstGeom prst="rect">
            <a:avLst/>
          </a:prstGeom>
          <a:noFill/>
        </p:spPr>
        <p:txBody>
          <a:bodyPr wrap="square" rtlCol="0">
            <a:spAutoFit/>
          </a:bodyPr>
          <a:p>
            <a:r>
              <a:rPr lang="en-US" altLang="zh-CN"/>
              <a:t>Q</a:t>
            </a:r>
            <a:endParaRPr lang="en-US" altLang="zh-CN"/>
          </a:p>
        </p:txBody>
      </p:sp>
      <p:cxnSp>
        <p:nvCxnSpPr>
          <p:cNvPr id="79" name="直接连接符 78"/>
          <p:cNvCxnSpPr/>
          <p:nvPr/>
        </p:nvCxnSpPr>
        <p:spPr>
          <a:xfrm>
            <a:off x="8804275" y="3549015"/>
            <a:ext cx="96583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0" name="直接箭头连接符 79"/>
          <p:cNvCxnSpPr/>
          <p:nvPr/>
        </p:nvCxnSpPr>
        <p:spPr>
          <a:xfrm flipV="1">
            <a:off x="9189085" y="3325495"/>
            <a:ext cx="0" cy="21463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1" name="直接箭头连接符 80"/>
          <p:cNvCxnSpPr/>
          <p:nvPr/>
        </p:nvCxnSpPr>
        <p:spPr>
          <a:xfrm flipV="1">
            <a:off x="9725025" y="3316605"/>
            <a:ext cx="9525" cy="22352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2" name="直接箭头连接符 81"/>
          <p:cNvCxnSpPr/>
          <p:nvPr/>
        </p:nvCxnSpPr>
        <p:spPr>
          <a:xfrm rot="10800000">
            <a:off x="10190480" y="3334385"/>
            <a:ext cx="0" cy="55435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ustDataLst>
      <p:tags r:id="rId2"/>
    </p:custData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zh-CN" altLang="en-US"/>
              <a:t>自特征保持损失</a:t>
            </a:r>
            <a:br>
              <a:rPr lang="zh-CN" altLang="en-US"/>
            </a:br>
            <a:r>
              <a:rPr lang="zh-CN" altLang="en-US" sz="3600"/>
              <a:t>Self Feature Preserving Loss</a:t>
            </a:r>
            <a:endParaRPr lang="zh-CN" altLang="en-US" sz="3600"/>
          </a:p>
        </p:txBody>
      </p:sp>
      <p:sp>
        <p:nvSpPr>
          <p:cNvPr id="3" name="内容占位符 2"/>
          <p:cNvSpPr>
            <a:spLocks noGrp="1"/>
          </p:cNvSpPr>
          <p:nvPr>
            <p:ph sz="half" idx="1"/>
          </p:nvPr>
        </p:nvSpPr>
        <p:spPr/>
        <p:txBody>
          <a:bodyPr>
            <a:normAutofit/>
          </a:bodyPr>
          <a:p>
            <a:r>
              <a:rPr lang="en-US" altLang="zh-CN"/>
              <a:t>       </a:t>
            </a:r>
            <a:r>
              <a:rPr lang="zh-CN" altLang="en-US" sz="1200"/>
              <a:t>To constrain the perceptual similarity, Johnson et al. [37] proposed perceptual loss by adopting a pre-trained VGG to model feature space distance between images, which was widely adopted to many low-level vision tasks [27, 28]. The common practice constrains the extracted feature distance between the output image and its ground truth. In our unpaired setting, we propose to instead constrain the VGG-feature distance between the input low-light and its enhanced normal-light output. This is based on our empirical observation that the classification results by VGG models are not very sensitive when we manipulate the input pixel intensity range, which is concurred by another recent study [38]. </a:t>
            </a:r>
            <a:r>
              <a:rPr lang="zh-CN" altLang="en-US" sz="1200">
                <a:solidFill>
                  <a:srgbClr val="FF0000"/>
                </a:solidFill>
              </a:rPr>
              <a:t>We call it self feature preserving loss to stress its self-regularization utility to preserve the image content features to itself, before and after the enhancement. That is distinct from the typical usage of the perceptual loss in (paired) image restoration, and is motivated from our unpaired setting too. Concretely, the self feature preserving loss LSF P is defined as:</a:t>
            </a:r>
            <a:endParaRPr lang="zh-CN" altLang="en-US"/>
          </a:p>
          <a:p>
            <a:endParaRPr lang="zh-CN" altLang="en-US"/>
          </a:p>
        </p:txBody>
      </p:sp>
      <p:sp>
        <p:nvSpPr>
          <p:cNvPr id="4" name="内容占位符 3"/>
          <p:cNvSpPr>
            <a:spLocks noGrp="1"/>
          </p:cNvSpPr>
          <p:nvPr>
            <p:ph sz="half" idx="2"/>
          </p:nvPr>
        </p:nvSpPr>
        <p:spPr/>
        <p:txBody>
          <a:bodyPr>
            <a:normAutofit fontScale="85000"/>
          </a:bodyPr>
          <a:p>
            <a:r>
              <a:rPr lang="zh-CN" altLang="en-US"/>
              <a:t>在我们的非配对设置中，我们建议改为限制输入的低光与其增强的正常光输出之间的VGG特征距离。这是基于经验观察，当我们操纵输入像素强度范围时，VGG模型的分类结果不是很敏感，这与最近另一项研究[38]的结果一致。我们称其为自特征保留损失，是为了强调其自正则化的实用性，使图像内容特征在增强前后保持不变。这与(成对的)图像恢复中感知缺失的典型用法不同，也是由我们的非成对设置激发的。</a:t>
            </a:r>
            <a:endParaRPr lang="zh-CN" altLang="en-US"/>
          </a:p>
          <a:p>
            <a:r>
              <a:rPr lang="zh-CN" altLang="en-US"/>
              <a:t>自特征保留损失</a:t>
            </a:r>
            <a:r>
              <a:rPr lang="en-US" altLang="zh-CN"/>
              <a:t>L</a:t>
            </a:r>
            <a:r>
              <a:rPr lang="en-US" altLang="zh-CN" sz="1600"/>
              <a:t>SFP</a:t>
            </a:r>
            <a:endParaRPr lang="en-US" altLang="zh-CN" sz="1600"/>
          </a:p>
          <a:p>
            <a:endParaRPr lang="zh-CN" altLang="en-US"/>
          </a:p>
          <a:p>
            <a:endParaRPr lang="zh-CN" altLang="en-US"/>
          </a:p>
        </p:txBody>
      </p:sp>
      <p:pic>
        <p:nvPicPr>
          <p:cNvPr id="6" name="图片 5" descr="QQ截图20220220174327"/>
          <p:cNvPicPr>
            <a:picLocks noChangeAspect="1"/>
          </p:cNvPicPr>
          <p:nvPr/>
        </p:nvPicPr>
        <p:blipFill>
          <a:blip r:embed="rId1"/>
          <a:stretch>
            <a:fillRect/>
          </a:stretch>
        </p:blipFill>
        <p:spPr>
          <a:xfrm>
            <a:off x="1076960" y="4758690"/>
            <a:ext cx="5028565" cy="1114425"/>
          </a:xfrm>
          <a:prstGeom prst="rect">
            <a:avLst/>
          </a:prstGeom>
        </p:spPr>
      </p:pic>
      <p:pic>
        <p:nvPicPr>
          <p:cNvPr id="7" name="图片 6" descr="QQ截图20220220175116"/>
          <p:cNvPicPr>
            <a:picLocks noChangeAspect="1"/>
          </p:cNvPicPr>
          <p:nvPr/>
        </p:nvPicPr>
        <p:blipFill>
          <a:blip r:embed="rId2"/>
          <a:stretch>
            <a:fillRect/>
          </a:stretch>
        </p:blipFill>
        <p:spPr>
          <a:xfrm>
            <a:off x="1337945" y="5873115"/>
            <a:ext cx="7971790" cy="826135"/>
          </a:xfrm>
          <a:prstGeom prst="rect">
            <a:avLst/>
          </a:prstGeom>
        </p:spPr>
      </p:pic>
    </p:spTree>
    <p:custDataLst>
      <p:tags r:id="rId3"/>
    </p:custData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zh-CN" altLang="en-US"/>
              <a:t>总体损失</a:t>
            </a:r>
            <a:endParaRPr lang="zh-CN" altLang="en-US"/>
          </a:p>
        </p:txBody>
      </p:sp>
      <p:sp>
        <p:nvSpPr>
          <p:cNvPr id="3" name="内容占位符 2"/>
          <p:cNvSpPr>
            <a:spLocks noGrp="1"/>
          </p:cNvSpPr>
          <p:nvPr>
            <p:ph sz="half" idx="1"/>
          </p:nvPr>
        </p:nvSpPr>
        <p:spPr/>
        <p:txBody>
          <a:bodyPr>
            <a:normAutofit/>
          </a:bodyPr>
          <a:p>
            <a:r>
              <a:rPr lang="en-US" altLang="zh-CN"/>
              <a:t>   </a:t>
            </a:r>
            <a:r>
              <a:rPr lang="zh-CN" altLang="en-US" sz="1600"/>
              <a:t>where IL denotes the input low-light image and G(IL) denotes the generator’s enhanced output. φi;j denotes the feature map extracted from a VGG-16 model pre-trained on ImageNet. i represents its i-th max pooling, and j represents its j-th convolutional layer after i-th max pooling layer. Wi;j and Hi;j are the dimensions of the extracted feature maps. By default we choose i = 5, j = 1. </a:t>
            </a:r>
            <a:r>
              <a:rPr lang="zh-CN" altLang="en-US" sz="1600">
                <a:solidFill>
                  <a:srgbClr val="FF0000"/>
                </a:solidFill>
              </a:rPr>
              <a:t>For our local discriminator, the cropped local patches from input and output images are also regularized by a similarly defined self feature preserving loss, LLocal SF P . Furthermore, We add an instance normalization layer [39] after the VGG feature maps before feeding into LSF P and LLocal SF P in order to stabilize training. </a:t>
            </a:r>
            <a:r>
              <a:rPr lang="zh-CN" altLang="en-US" sz="1600"/>
              <a:t>The overall loss function for training EnlightenGAN is thus written as:</a:t>
            </a:r>
            <a:endParaRPr lang="zh-CN" altLang="en-US"/>
          </a:p>
          <a:p>
            <a:endParaRPr lang="zh-CN" altLang="en-US"/>
          </a:p>
        </p:txBody>
      </p:sp>
      <p:sp>
        <p:nvSpPr>
          <p:cNvPr id="4" name="内容占位符 3"/>
          <p:cNvSpPr>
            <a:spLocks noGrp="1"/>
          </p:cNvSpPr>
          <p:nvPr>
            <p:ph sz="half" idx="2"/>
          </p:nvPr>
        </p:nvSpPr>
        <p:spPr/>
        <p:txBody>
          <a:bodyPr>
            <a:normAutofit/>
          </a:bodyPr>
          <a:p>
            <a:r>
              <a:rPr lang="zh-CN" altLang="en-US"/>
              <a:t>对于我们的局部判别器，从输入和输出图像中裁剪出的局部小块也通过类似定义的自特征保留损失</a:t>
            </a:r>
            <a:endParaRPr lang="zh-CN" altLang="en-US"/>
          </a:p>
          <a:p>
            <a:r>
              <a:rPr lang="zh-CN" altLang="en-US"/>
              <a:t> 进行正则化。此外，我们在VGG特征映射后添加了一个实例归一化层，然后再将其加入到</a:t>
            </a:r>
            <a:r>
              <a:rPr lang="en-US" altLang="zh-CN"/>
              <a:t>L</a:t>
            </a:r>
            <a:r>
              <a:rPr lang="en-US" altLang="zh-CN" sz="1800"/>
              <a:t>SFP</a:t>
            </a:r>
            <a:r>
              <a:rPr lang="zh-CN" altLang="en-US" sz="1800"/>
              <a:t>和         </a:t>
            </a:r>
            <a:r>
              <a:rPr lang="zh-CN" altLang="en-US"/>
              <a:t> 中，以稳定训练。</a:t>
            </a:r>
            <a:endParaRPr lang="zh-CN" altLang="en-US"/>
          </a:p>
          <a:p>
            <a:endParaRPr lang="zh-CN" altLang="en-US"/>
          </a:p>
        </p:txBody>
      </p:sp>
      <p:pic>
        <p:nvPicPr>
          <p:cNvPr id="5" name="图片 4" descr="QQ截图20220220180152"/>
          <p:cNvPicPr>
            <a:picLocks noChangeAspect="1"/>
          </p:cNvPicPr>
          <p:nvPr/>
        </p:nvPicPr>
        <p:blipFill>
          <a:blip r:embed="rId1"/>
          <a:stretch>
            <a:fillRect/>
          </a:stretch>
        </p:blipFill>
        <p:spPr>
          <a:xfrm>
            <a:off x="1306830" y="5672455"/>
            <a:ext cx="4371340" cy="504825"/>
          </a:xfrm>
          <a:prstGeom prst="rect">
            <a:avLst/>
          </a:prstGeom>
        </p:spPr>
      </p:pic>
      <p:pic>
        <p:nvPicPr>
          <p:cNvPr id="6" name="图片 5" descr="QQ截图20220220181659"/>
          <p:cNvPicPr>
            <a:picLocks noChangeAspect="1"/>
          </p:cNvPicPr>
          <p:nvPr/>
        </p:nvPicPr>
        <p:blipFill>
          <a:blip r:embed="rId2"/>
          <a:srcRect l="4444" t="741" r="7602" b="-1667"/>
          <a:stretch>
            <a:fillRect/>
          </a:stretch>
        </p:blipFill>
        <p:spPr>
          <a:xfrm>
            <a:off x="10486390" y="2543175"/>
            <a:ext cx="477520" cy="346075"/>
          </a:xfrm>
          <a:prstGeom prst="rect">
            <a:avLst/>
          </a:prstGeom>
        </p:spPr>
      </p:pic>
      <p:pic>
        <p:nvPicPr>
          <p:cNvPr id="7" name="图片 6" descr="QQ截图20220220181659"/>
          <p:cNvPicPr>
            <a:picLocks noChangeAspect="1"/>
          </p:cNvPicPr>
          <p:nvPr/>
        </p:nvPicPr>
        <p:blipFill>
          <a:blip r:embed="rId2"/>
          <a:srcRect l="4444" t="741" r="7602" b="-1667"/>
          <a:stretch>
            <a:fillRect/>
          </a:stretch>
        </p:blipFill>
        <p:spPr>
          <a:xfrm>
            <a:off x="9872345" y="3622675"/>
            <a:ext cx="477520" cy="346075"/>
          </a:xfrm>
          <a:prstGeom prst="rect">
            <a:avLst/>
          </a:prstGeom>
        </p:spPr>
      </p:pic>
    </p:spTree>
    <p:custDataLst>
      <p:tags r:id="rId3"/>
    </p:custData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zh-CN" altLang="en-US"/>
              <a:t>自正则</a:t>
            </a:r>
            <a:r>
              <a:rPr lang="zh-CN" altLang="en-US">
                <a:sym typeface="+mn-ea"/>
              </a:rPr>
              <a:t>U-Net</a:t>
            </a:r>
            <a:r>
              <a:rPr lang="zh-CN" altLang="en-US"/>
              <a:t>网发生器 </a:t>
            </a:r>
            <a:br>
              <a:rPr lang="zh-CN" altLang="en-US"/>
            </a:br>
            <a:r>
              <a:rPr lang="zh-CN" altLang="en-US" sz="2800"/>
              <a:t>U-Net Generator Guided with Self</a:t>
            </a:r>
            <a:r>
              <a:rPr lang="en-US" altLang="zh-CN" sz="2800"/>
              <a:t>-</a:t>
            </a:r>
            <a:r>
              <a:rPr lang="zh-CN" altLang="en-US" sz="2800"/>
              <a:t>Regularized</a:t>
            </a:r>
            <a:br>
              <a:rPr lang="zh-CN" altLang="en-US" sz="2800"/>
            </a:br>
            <a:r>
              <a:rPr lang="zh-CN" altLang="en-US" sz="2800"/>
              <a:t>Attention</a:t>
            </a:r>
            <a:endParaRPr lang="zh-CN" altLang="en-US" sz="2800"/>
          </a:p>
        </p:txBody>
      </p:sp>
      <p:sp>
        <p:nvSpPr>
          <p:cNvPr id="3" name="内容占位符 2"/>
          <p:cNvSpPr>
            <a:spLocks noGrp="1"/>
          </p:cNvSpPr>
          <p:nvPr>
            <p:ph sz="half" idx="1"/>
          </p:nvPr>
        </p:nvSpPr>
        <p:spPr/>
        <p:txBody>
          <a:bodyPr>
            <a:normAutofit fontScale="50000"/>
          </a:bodyPr>
          <a:p>
            <a:r>
              <a:rPr lang="en-US" altLang="zh-CN"/>
              <a:t>    </a:t>
            </a:r>
            <a:r>
              <a:rPr lang="zh-CN" altLang="en-US"/>
              <a:t>U-Net [40] has achieved huge success on semantic segmentation, image restoration and enhancement [41]. By extracting multi-level features from different depth layers, UNet preserves rich texture information and synthesizes high quality images using multi-scale context information. </a:t>
            </a:r>
            <a:r>
              <a:rPr lang="zh-CN" altLang="en-US">
                <a:solidFill>
                  <a:srgbClr val="FF0000"/>
                </a:solidFill>
              </a:rPr>
              <a:t>We adopt U-Net as our generator backbone. We further propose an easy-to-use attention mechanism for the U-Net generator. Intuitively, in a low-light image of spatially varying light condition, we always want to enhance the dark regions more than bright regions, so that the output image has neither over- nor under-exposure</a:t>
            </a:r>
            <a:r>
              <a:rPr lang="zh-CN" altLang="en-US"/>
              <a:t>. We take the illumination channel I of the input RGB image, normalize it to [0,1], and then use 1 − I (element-wise difference) as our self-regularized attention map. We then resize the attention map to fit each feature map and multiply it with all intermediate feature maps as well as the output image. We emphasize that our attention map is also a form of self-regularization, rather than learned with supervision. Despite its simplicity, the attention guidance shows to improve the visual quality consistently. </a:t>
            </a:r>
            <a:r>
              <a:rPr lang="zh-CN" altLang="en-US">
                <a:solidFill>
                  <a:srgbClr val="FF0000"/>
                </a:solidFill>
              </a:rPr>
              <a:t>Our attention-guided U-Net generator is implemented with 8 convolutional blocks. Each block consists of two 3 × 3 convolutional layers, followed by LeakyReLu and a batch normalization layer [42]. At the upsampling stage, we replace the standard deconvolutional layer with one bilinear upsampling layer plus one convolutional layer, to mitigate the checkerboard artifacts.</a:t>
            </a:r>
            <a:r>
              <a:rPr lang="zh-CN" altLang="en-US"/>
              <a:t> The final architecture of EnlightenGAN is illustrated in the left of Fig. 2. The detailed configuration could be found in the supplementary materials</a:t>
            </a:r>
            <a:endParaRPr lang="zh-CN" altLang="en-US"/>
          </a:p>
        </p:txBody>
      </p:sp>
      <p:sp>
        <p:nvSpPr>
          <p:cNvPr id="4" name="内容占位符 3"/>
          <p:cNvSpPr>
            <a:spLocks noGrp="1"/>
          </p:cNvSpPr>
          <p:nvPr>
            <p:ph sz="half" idx="2"/>
          </p:nvPr>
        </p:nvSpPr>
        <p:spPr/>
        <p:txBody>
          <a:bodyPr>
            <a:normAutofit fontScale="80000"/>
          </a:bodyPr>
          <a:p>
            <a:r>
              <a:rPr lang="zh-CN" altLang="en-US"/>
              <a:t>提出了一个易于使用的注意机制的U-Net生成器。在空间变化光照条件下的低光图像中，我们总是希望对暗区域的增强大于对亮区域的增强，这样输出的图像既不会过度曝光也不会低曝。我们将输入RGB图像的光照通道 I I I标准化为[0,1]，然后使用1 - I I I(元素差异)作为我们的自正则注意图。然后，调整注意图的大小以适应每个特征图，并将其与所有中间特征图以及输出图像相乘。</a:t>
            </a:r>
            <a:endParaRPr lang="zh-CN" altLang="en-US"/>
          </a:p>
          <a:p>
            <a:r>
              <a:rPr lang="zh-CN" altLang="en-US"/>
              <a:t>注意力引导的U-Net生成器是由8个卷积块实现的。每个块由两个3*3个卷积层组成，然后是LeakyReLu和一个batch normalization层[42]。在上采样阶段，我们将标准反卷积层替换为一个双线性上采样层和一个卷积层，以减轻棋盘图的伪影。</a:t>
            </a:r>
            <a:endParaRPr lang="zh-CN" altLang="en-US"/>
          </a:p>
          <a:p>
            <a:endParaRPr lang="zh-CN" altLang="en-US"/>
          </a:p>
        </p:txBody>
      </p:sp>
    </p:spTree>
    <p:custDataLst>
      <p:tags r:id="rId1"/>
    </p:custData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zh-CN" altLang="en-US">
                <a:sym typeface="+mn-ea"/>
              </a:rPr>
              <a:t>自正则U-Net网发生器效果</a:t>
            </a:r>
            <a:endParaRPr lang="en-US" altLang="zh-CN">
              <a:sym typeface="+mn-ea"/>
            </a:endParaRPr>
          </a:p>
        </p:txBody>
      </p:sp>
      <p:sp>
        <p:nvSpPr>
          <p:cNvPr id="3" name="内容占位符 2"/>
          <p:cNvSpPr>
            <a:spLocks noGrp="1"/>
          </p:cNvSpPr>
          <p:nvPr>
            <p:ph sz="half" idx="1"/>
          </p:nvPr>
        </p:nvSpPr>
        <p:spPr/>
        <p:txBody>
          <a:bodyPr/>
          <a:p>
            <a:endParaRPr lang="zh-CN" altLang="en-US"/>
          </a:p>
        </p:txBody>
      </p:sp>
      <p:sp>
        <p:nvSpPr>
          <p:cNvPr id="4" name="内容占位符 3"/>
          <p:cNvSpPr>
            <a:spLocks noGrp="1"/>
          </p:cNvSpPr>
          <p:nvPr>
            <p:ph sz="half" idx="2"/>
          </p:nvPr>
        </p:nvSpPr>
        <p:spPr>
          <a:xfrm>
            <a:off x="6871335" y="1825625"/>
            <a:ext cx="4482465" cy="4351655"/>
          </a:xfrm>
        </p:spPr>
        <p:txBody>
          <a:bodyPr>
            <a:normAutofit/>
          </a:bodyPr>
          <a:p>
            <a:r>
              <a:rPr lang="zh-CN" altLang="en-US"/>
              <a:t> 来自Deightgan消融研究的视觉对比。一排∼4.分别显示微光图像输入、仅使用全局鉴别器的DividingGan结果、不使用自我调节注意机制的DividingGan结果和最终版本的DividingGan结果。第2行和第3行中的图像存在严重的颜色失真或不一致，边界框会高亮显示。启蒙的最终版本能够缓解上述问题，并获得最令人愉悦的视觉效果</a:t>
            </a:r>
            <a:endParaRPr lang="zh-CN" altLang="en-US"/>
          </a:p>
          <a:p>
            <a:endParaRPr lang="zh-CN" altLang="en-US"/>
          </a:p>
        </p:txBody>
      </p:sp>
      <p:pic>
        <p:nvPicPr>
          <p:cNvPr id="5" name="图片 4" descr="QQ截图20220220185355"/>
          <p:cNvPicPr>
            <a:picLocks noChangeAspect="1"/>
          </p:cNvPicPr>
          <p:nvPr/>
        </p:nvPicPr>
        <p:blipFill>
          <a:blip r:embed="rId1"/>
          <a:stretch>
            <a:fillRect/>
          </a:stretch>
        </p:blipFill>
        <p:spPr>
          <a:xfrm>
            <a:off x="-6350" y="1825625"/>
            <a:ext cx="6782435" cy="4201160"/>
          </a:xfrm>
          <a:prstGeom prst="rect">
            <a:avLst/>
          </a:prstGeom>
        </p:spPr>
      </p:pic>
    </p:spTree>
    <p:custDataLst>
      <p:tags r:id="rId2"/>
    </p:custData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zh-CN" altLang="en-US"/>
              <a:t>实验</a:t>
            </a:r>
            <a:br>
              <a:rPr lang="zh-CN" altLang="en-US"/>
            </a:br>
            <a:endParaRPr lang="zh-CN" altLang="en-US"/>
          </a:p>
        </p:txBody>
      </p:sp>
      <p:pic>
        <p:nvPicPr>
          <p:cNvPr id="5" name="图片 4" descr="QQ截图20220220190124"/>
          <p:cNvPicPr>
            <a:picLocks noChangeAspect="1"/>
          </p:cNvPicPr>
          <p:nvPr/>
        </p:nvPicPr>
        <p:blipFill>
          <a:blip r:embed="rId1"/>
          <a:stretch>
            <a:fillRect/>
          </a:stretch>
        </p:blipFill>
        <p:spPr>
          <a:xfrm>
            <a:off x="788670" y="1520190"/>
            <a:ext cx="10292715" cy="5118735"/>
          </a:xfrm>
          <a:prstGeom prst="rect">
            <a:avLst/>
          </a:prstGeom>
        </p:spPr>
      </p:pic>
    </p:spTree>
    <p:custDataLst>
      <p:tags r:id="rId2"/>
    </p:custData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图片解释</a:t>
            </a:r>
            <a:endParaRPr lang="zh-CN" altLang="en-US"/>
          </a:p>
        </p:txBody>
      </p:sp>
      <p:sp>
        <p:nvSpPr>
          <p:cNvPr id="3" name="内容占位符 2"/>
          <p:cNvSpPr>
            <a:spLocks noGrp="1"/>
          </p:cNvSpPr>
          <p:nvPr>
            <p:ph sz="half" idx="1"/>
          </p:nvPr>
        </p:nvSpPr>
        <p:spPr>
          <a:xfrm>
            <a:off x="838200" y="1825625"/>
            <a:ext cx="10767060" cy="4351655"/>
          </a:xfrm>
        </p:spPr>
        <p:txBody>
          <a:bodyPr>
            <a:normAutofit lnSpcReduction="10000"/>
          </a:bodyPr>
          <a:p>
            <a:r>
              <a:rPr lang="zh-CN" altLang="en-US"/>
              <a:t>与其他先进方法的比较。放大区域用于说明视觉差异。第一个例子：Diightgan成功地抑制了黑色天空中的噪音，并产生了黄色墙壁的最佳可见细节。第二个例子：NPE和SRIE未能增强背景细节。石灰会导致女性面部过度暴露。然而，Dividgan不仅恢复了背景细节，而且避免了过度曝光伪影，明显优于其他方法。第三个例子：在避免过度曝光汽车和云中的伪影的同时，Diightgan可以产生令人愉悦的视觉效果。其他人要么没有充分增强暗细节，要么产生过度曝光的伪影。</a:t>
            </a:r>
            <a:endParaRPr lang="zh-CN" altLang="en-US"/>
          </a:p>
        </p:txBody>
      </p:sp>
    </p:spTree>
    <p:custDataLst>
      <p:tags r:id="rId1"/>
    </p:custData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数据集和实现细节</a:t>
            </a:r>
            <a:endParaRPr lang="zh-CN" altLang="en-US"/>
          </a:p>
        </p:txBody>
      </p:sp>
      <p:sp>
        <p:nvSpPr>
          <p:cNvPr id="3" name="内容占位符 2"/>
          <p:cNvSpPr>
            <a:spLocks noGrp="1"/>
          </p:cNvSpPr>
          <p:nvPr>
            <p:ph sz="half" idx="1"/>
          </p:nvPr>
        </p:nvSpPr>
        <p:spPr>
          <a:xfrm>
            <a:off x="838200" y="1825625"/>
            <a:ext cx="10516235" cy="4351655"/>
          </a:xfrm>
        </p:spPr>
        <p:txBody>
          <a:bodyPr/>
          <a:p>
            <a:r>
              <a:rPr lang="zh-CN" altLang="en-US"/>
              <a:t>由于DiightGan具有使用未配对的低光/正常光图像进行训练的独特能力，因此我们能够收集更大规模的未配对训练集，涵盖各种图像质量和内容。</a:t>
            </a:r>
            <a:endParaRPr lang="zh-CN" altLang="en-US"/>
          </a:p>
          <a:p>
            <a:r>
              <a:rPr lang="zh-CN" altLang="en-US"/>
              <a:t>首先从零开始训练100个阶段，学习率为1e-4，然后再训练100个阶段，学习率线性衰减为0。我们使用Adam优化器，批量大小设置为32。</a:t>
            </a:r>
            <a:endParaRPr lang="zh-CN" altLang="en-US"/>
          </a:p>
        </p:txBody>
      </p:sp>
    </p:spTree>
    <p:custDataLst>
      <p:tags r:id="rId1"/>
    </p:custData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zh-CN" altLang="en-US"/>
              <a:t>实验</a:t>
            </a:r>
            <a:br>
              <a:rPr lang="zh-CN" altLang="en-US"/>
            </a:br>
            <a:r>
              <a:rPr lang="zh-CN" altLang="en-US"/>
              <a:t>视觉质量比较</a:t>
            </a:r>
            <a:endParaRPr lang="zh-CN" altLang="en-US"/>
          </a:p>
        </p:txBody>
      </p:sp>
      <p:sp>
        <p:nvSpPr>
          <p:cNvPr id="3" name="内容占位符 2"/>
          <p:cNvSpPr>
            <a:spLocks noGrp="1"/>
          </p:cNvSpPr>
          <p:nvPr>
            <p:ph sz="half" idx="1"/>
          </p:nvPr>
        </p:nvSpPr>
        <p:spPr>
          <a:xfrm>
            <a:off x="838200" y="4527550"/>
            <a:ext cx="9497695" cy="1649730"/>
          </a:xfrm>
        </p:spPr>
        <p:txBody>
          <a:bodyPr>
            <a:normAutofit fontScale="40000"/>
          </a:bodyPr>
          <a:p>
            <a:r>
              <a:rPr lang="zh-CN" altLang="en-US"/>
              <a:t>人类主观评价中五种方法的结果。在每个直方图中，x轴表示排名指数（1）∼ 5，1表示最高），y轴表示每个排名指数中的图像数量。Diightgan以最小的平均排名值生成最高排名的图像并获得最佳性能。</a:t>
            </a:r>
            <a:endParaRPr lang="zh-CN" altLang="en-US"/>
          </a:p>
          <a:p>
            <a:r>
              <a:rPr lang="zh-CN" altLang="en-US"/>
              <a:t>我们首先比较了Diightgan的视觉质量和几种最近的竞争方法。结果如图4所示，其中第一列显示了原始的微光图像，第二到第五列是通过以下方式增强的图像：使用我们的未配对训练集训练的香草CycleGAN[9]，RetinexNet[5]、SRIE[20]、LIME[21]和NPE[19]。最后一列显示了Dividigan产生的结果。</a:t>
            </a:r>
            <a:endParaRPr lang="zh-CN" altLang="en-US"/>
          </a:p>
          <a:p>
            <a:r>
              <a:rPr lang="zh-CN" altLang="en-US"/>
              <a:t>接下来，我们将放大边界框中的一些细节。石灰很容易导致过度曝光的伪影，这会使结果失真，并使一些信息丢失。SRIE和NPE的结果通常比其他结果更暗。CycleGAN和RetinexNet在亮度和自然度方面都产生了令人不满意的视觉效果。相比之下，Dillinggan不仅成功地学会了增强暗区，还保留了纹理细节，避免了过度曝光伪影。</a:t>
            </a:r>
            <a:endParaRPr lang="zh-CN" altLang="en-US"/>
          </a:p>
        </p:txBody>
      </p:sp>
      <p:pic>
        <p:nvPicPr>
          <p:cNvPr id="5" name="图片 4" descr="QQ截图20220220190815"/>
          <p:cNvPicPr>
            <a:picLocks noChangeAspect="1"/>
          </p:cNvPicPr>
          <p:nvPr/>
        </p:nvPicPr>
        <p:blipFill>
          <a:blip r:embed="rId1"/>
          <a:stretch>
            <a:fillRect/>
          </a:stretch>
        </p:blipFill>
        <p:spPr>
          <a:xfrm>
            <a:off x="671195" y="1757680"/>
            <a:ext cx="8723630" cy="1990725"/>
          </a:xfrm>
          <a:prstGeom prst="rect">
            <a:avLst/>
          </a:prstGeom>
        </p:spPr>
      </p:pic>
    </p:spTree>
    <p:custDataLst>
      <p:tags r:id="rId2"/>
    </p:custData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6870"/>
            <a:ext cx="10515600" cy="1325563"/>
          </a:xfrm>
        </p:spPr>
        <p:txBody>
          <a:bodyPr>
            <a:normAutofit fontScale="90000"/>
          </a:bodyPr>
          <a:p>
            <a:r>
              <a:rPr lang="zh-CN" altLang="en-US"/>
              <a:t>实验</a:t>
            </a:r>
            <a:br>
              <a:rPr lang="zh-CN" altLang="en-US"/>
            </a:br>
            <a:r>
              <a:rPr lang="zh-CN" altLang="en-US"/>
              <a:t>对真实世界改变后的效果图</a:t>
            </a:r>
            <a:endParaRPr lang="zh-CN" altLang="en-US"/>
          </a:p>
        </p:txBody>
      </p:sp>
      <p:sp>
        <p:nvSpPr>
          <p:cNvPr id="3" name="内容占位符 2"/>
          <p:cNvSpPr>
            <a:spLocks noGrp="1"/>
          </p:cNvSpPr>
          <p:nvPr>
            <p:ph sz="half" idx="1"/>
          </p:nvPr>
        </p:nvSpPr>
        <p:spPr/>
        <p:txBody>
          <a:bodyPr/>
          <a:p>
            <a:endParaRPr lang="zh-CN" altLang="en-US"/>
          </a:p>
        </p:txBody>
      </p:sp>
      <p:sp>
        <p:nvSpPr>
          <p:cNvPr id="4" name="内容占位符 3"/>
          <p:cNvSpPr>
            <a:spLocks noGrp="1"/>
          </p:cNvSpPr>
          <p:nvPr>
            <p:ph sz="half" idx="2"/>
          </p:nvPr>
        </p:nvSpPr>
        <p:spPr/>
        <p:txBody>
          <a:bodyPr/>
          <a:p>
            <a:endParaRPr lang="zh-CN" altLang="en-US"/>
          </a:p>
        </p:txBody>
      </p:sp>
      <p:pic>
        <p:nvPicPr>
          <p:cNvPr id="5" name="图片 4" descr="QQ截图20220220191458"/>
          <p:cNvPicPr>
            <a:picLocks noChangeAspect="1"/>
          </p:cNvPicPr>
          <p:nvPr/>
        </p:nvPicPr>
        <p:blipFill>
          <a:blip r:embed="rId1"/>
          <a:stretch>
            <a:fillRect/>
          </a:stretch>
        </p:blipFill>
        <p:spPr>
          <a:xfrm>
            <a:off x="1081405" y="1510665"/>
            <a:ext cx="8150860" cy="4984750"/>
          </a:xfrm>
          <a:prstGeom prst="rect">
            <a:avLst/>
          </a:prstGeom>
        </p:spPr>
      </p:pic>
    </p:spTree>
    <p:custDataLst>
      <p:tags r:id="rId2"/>
    </p:custData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p:nvPr>
        </p:nvSpPr>
        <p:spPr/>
        <p:txBody>
          <a:bodyPr>
            <a:normAutofit fontScale="90000"/>
          </a:bodyPr>
          <a:p>
            <a:r>
              <a:rPr lang="zh-CN" altLang="en-US"/>
              <a:t>Pre-Trained Image Processing Transformer</a:t>
            </a:r>
            <a:endParaRPr lang="zh-CN" altLang="en-US"/>
          </a:p>
        </p:txBody>
      </p:sp>
      <p:sp>
        <p:nvSpPr>
          <p:cNvPr id="5" name="副标题 4"/>
          <p:cNvSpPr>
            <a:spLocks noGrp="1"/>
          </p:cNvSpPr>
          <p:nvPr>
            <p:ph type="subTitle" idx="1"/>
          </p:nvPr>
        </p:nvSpPr>
        <p:spPr/>
        <p:txBody>
          <a:bodyPr/>
          <a:p>
            <a:r>
              <a:rPr lang="zh-CN" altLang="en-US"/>
              <a:t>Hanting Chen1;2, Yunhe Wang2* , Tianyu Guo1;2, Chang Xu3, Yiping Deng4,</a:t>
            </a:r>
            <a:endParaRPr lang="zh-CN" altLang="en-US"/>
          </a:p>
          <a:p>
            <a:r>
              <a:rPr lang="zh-CN" altLang="en-US"/>
              <a:t>Zhenhua Liu2;5;6, Siwei Ma5;6, Chunjing Xu2, Chao Xu1, Wen Gao5</a:t>
            </a:r>
            <a:endParaRPr lang="zh-CN" altLang="en-US"/>
          </a:p>
        </p:txBody>
      </p:sp>
    </p:spTree>
    <p:custDataLst>
      <p:tags r:id="rId1"/>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zh-CN" altLang="en-US"/>
              <a:t>最后维度的</a:t>
            </a:r>
            <a:r>
              <a:rPr lang="en-US" altLang="zh-CN"/>
              <a:t>MLP</a:t>
            </a:r>
            <a:r>
              <a:rPr lang="zh-CN" altLang="en-US"/>
              <a:t>（多层感知机）</a:t>
            </a:r>
            <a:br>
              <a:rPr lang="zh-CN" altLang="en-US"/>
            </a:br>
            <a:r>
              <a:rPr lang="zh-CN" altLang="en-US"/>
              <a:t>Position-wise Feed-Forward Networks</a:t>
            </a:r>
            <a:endParaRPr lang="zh-CN" altLang="en-US"/>
          </a:p>
        </p:txBody>
      </p:sp>
      <p:sp>
        <p:nvSpPr>
          <p:cNvPr id="3" name="内容占位符 2"/>
          <p:cNvSpPr>
            <a:spLocks noGrp="1"/>
          </p:cNvSpPr>
          <p:nvPr>
            <p:ph idx="1"/>
          </p:nvPr>
        </p:nvSpPr>
        <p:spPr/>
        <p:txBody>
          <a:bodyPr>
            <a:normAutofit fontScale="90000" lnSpcReduction="20000"/>
          </a:bodyPr>
          <a:p>
            <a:r>
              <a:rPr lang="zh-CN" altLang="en-US"/>
              <a:t>In addition to attention sub-layers, each of the layers in our encoder and decoder contains a fully</a:t>
            </a:r>
            <a:endParaRPr lang="zh-CN" altLang="en-US"/>
          </a:p>
          <a:p>
            <a:r>
              <a:rPr lang="zh-CN" altLang="en-US"/>
              <a:t>connected feed-forward network, which is applied to each position separately and identically. This</a:t>
            </a:r>
            <a:endParaRPr lang="zh-CN" altLang="en-US"/>
          </a:p>
          <a:p>
            <a:r>
              <a:rPr lang="zh-CN" altLang="en-US"/>
              <a:t>consists of two linear transformations with a ReLU activation in between.</a:t>
            </a:r>
            <a:endParaRPr lang="zh-CN" altLang="en-US"/>
          </a:p>
          <a:p>
            <a:r>
              <a:rPr lang="zh-CN" altLang="en-US">
                <a:solidFill>
                  <a:srgbClr val="FF0000"/>
                </a:solidFill>
              </a:rPr>
              <a:t>FFN(x) = max(0; xW1 + b1)W2 + b2 (2)</a:t>
            </a:r>
            <a:endParaRPr lang="zh-CN" altLang="en-US">
              <a:solidFill>
                <a:srgbClr val="FF0000"/>
              </a:solidFill>
            </a:endParaRPr>
          </a:p>
          <a:p>
            <a:r>
              <a:rPr lang="zh-CN" altLang="en-US"/>
              <a:t>While the linear transformations are the same across different positions, they use different parameters</a:t>
            </a:r>
            <a:endParaRPr lang="zh-CN" altLang="en-US"/>
          </a:p>
          <a:p>
            <a:r>
              <a:rPr lang="zh-CN" altLang="en-US"/>
              <a:t>from layer to layer. Another way of describing this is as two convolutions with kernel size 1.</a:t>
            </a:r>
            <a:endParaRPr lang="zh-CN" altLang="en-US"/>
          </a:p>
          <a:p>
            <a:r>
              <a:rPr lang="zh-CN" altLang="en-US"/>
              <a:t>The dimensionality of input and output is dmodel =</a:t>
            </a:r>
            <a:r>
              <a:rPr lang="zh-CN" altLang="en-US">
                <a:solidFill>
                  <a:srgbClr val="FF0000"/>
                </a:solidFill>
              </a:rPr>
              <a:t> 512,</a:t>
            </a:r>
            <a:r>
              <a:rPr lang="zh-CN" altLang="en-US"/>
              <a:t> and the inner-layer has dimensionality</a:t>
            </a:r>
            <a:endParaRPr lang="zh-CN" altLang="en-US"/>
          </a:p>
          <a:p>
            <a:r>
              <a:rPr lang="zh-CN" altLang="en-US">
                <a:solidFill>
                  <a:srgbClr val="FF0000"/>
                </a:solidFill>
              </a:rPr>
              <a:t>dff = 2048.</a:t>
            </a:r>
            <a:endParaRPr lang="zh-CN" altLang="en-US">
              <a:solidFill>
                <a:srgbClr val="FF0000"/>
              </a:solidFill>
            </a:endParaRPr>
          </a:p>
        </p:txBody>
      </p:sp>
    </p:spTree>
    <p:custDataLst>
      <p:tags r:id="rId1"/>
    </p:custData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摘要</a:t>
            </a:r>
            <a:endParaRPr lang="zh-CN" altLang="en-US"/>
          </a:p>
        </p:txBody>
      </p:sp>
      <p:sp>
        <p:nvSpPr>
          <p:cNvPr id="3" name="内容占位符 2"/>
          <p:cNvSpPr>
            <a:spLocks noGrp="1"/>
          </p:cNvSpPr>
          <p:nvPr>
            <p:ph sz="half" idx="1"/>
          </p:nvPr>
        </p:nvSpPr>
        <p:spPr/>
        <p:txBody>
          <a:bodyPr>
            <a:normAutofit fontScale="90000"/>
          </a:bodyPr>
          <a:p>
            <a:pPr marL="0" algn="l">
              <a:buNone/>
            </a:pPr>
            <a:r>
              <a:rPr lang="en-US" altLang="zh-CN"/>
              <a:t>   </a:t>
            </a:r>
            <a:r>
              <a:rPr lang="en-US" altLang="zh-CN" sz="1600"/>
              <a:t> </a:t>
            </a:r>
            <a:r>
              <a:rPr lang="zh-CN" altLang="en-US" sz="1600"/>
              <a:t>As the computing power of modern hardware is increasing strongly, pre-trained deep learning models (e.g., BERT, GPT-3) learned on large-scale datasets have shown their effectiveness over conventional methods</a:t>
            </a:r>
            <a:r>
              <a:rPr lang="zh-CN" altLang="en-US" sz="1600">
                <a:solidFill>
                  <a:srgbClr val="FF0000"/>
                </a:solidFill>
              </a:rPr>
              <a:t>. The big progress is mainly contributed to the representation ability of transformer and its variant architectures. In this paper, we study the low-level computer vision task (e.g., denoising, super-resolution and deraining) and develop a new pre-trained model</a:t>
            </a:r>
            <a:r>
              <a:rPr lang="zh-CN" altLang="en-US" sz="1600"/>
              <a:t>, namely, image processing transformer (IPT). To maximally excavate the capability of transformer, we present to utilize the well-known ImageNet benchmark for generating a large amount of corrupted image pairs. The IPT model is trained on these images with multi-heads and multi-tails. In addition, the contrastive learning is introduced for well adapting to different image processing tasks. </a:t>
            </a:r>
            <a:r>
              <a:rPr lang="zh-CN" altLang="en-US" sz="1600">
                <a:solidFill>
                  <a:srgbClr val="FF0000"/>
                </a:solidFill>
              </a:rPr>
              <a:t>The pre-trained model can therefore efficiently employed on desired task after finetuning. With only one pre-trained model, IPT outperforms the current state-of-the-art methods on various low-level benchmarks.</a:t>
            </a:r>
            <a:endParaRPr lang="zh-CN" altLang="en-US" sz="1600">
              <a:solidFill>
                <a:srgbClr val="FF0000"/>
              </a:solidFill>
            </a:endParaRPr>
          </a:p>
        </p:txBody>
      </p:sp>
      <p:sp>
        <p:nvSpPr>
          <p:cNvPr id="7" name="内容占位符 6"/>
          <p:cNvSpPr>
            <a:spLocks noGrp="1"/>
          </p:cNvSpPr>
          <p:nvPr>
            <p:ph sz="half" idx="2"/>
          </p:nvPr>
        </p:nvSpPr>
        <p:spPr/>
        <p:txBody>
          <a:bodyPr/>
          <a:p>
            <a:r>
              <a:rPr sz="2000"/>
              <a:t>本文对底层计算机视觉任务(如去噪、超分辨率和去噪)进行了研究，提出了一种新的预训练模型，即图像处理变换器(IPT)</a:t>
            </a:r>
            <a:endParaRPr sz="2000"/>
          </a:p>
          <a:p>
            <a:r>
              <a:rPr sz="2000"/>
              <a:t>为了更好地适应不同的图像处理任务，还引入了对比学习。因此，经过微调后，预先训练的模型可以有效地应用于期望的任务。由于只有一个预先训练的模型，IPT在各种低级基准上的表现优于当前最先进的方法</a:t>
            </a:r>
            <a:endParaRPr sz="2000"/>
          </a:p>
        </p:txBody>
      </p:sp>
    </p:spTree>
    <p:custDataLst>
      <p:tags r:id="rId1"/>
    </p:custData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a:spLocks noGrp="1"/>
          </p:cNvSpPr>
          <p:nvPr>
            <p:ph type="title"/>
          </p:nvPr>
        </p:nvSpPr>
        <p:spPr/>
        <p:txBody>
          <a:bodyPr>
            <a:normAutofit/>
          </a:bodyPr>
          <a:p>
            <a:r>
              <a:rPr lang="zh-CN" dirty="0">
                <a:sym typeface="+mn-ea"/>
              </a:rPr>
              <a:t>贡献总结</a:t>
            </a:r>
            <a:endParaRPr lang="zh-CN"/>
          </a:p>
        </p:txBody>
      </p:sp>
      <p:sp>
        <p:nvSpPr>
          <p:cNvPr id="5" name="内容占位符 4"/>
          <p:cNvSpPr>
            <a:spLocks noGrp="1"/>
          </p:cNvSpPr>
          <p:nvPr>
            <p:ph sz="half" idx="2"/>
          </p:nvPr>
        </p:nvSpPr>
        <p:spPr/>
        <p:txBody>
          <a:bodyPr>
            <a:normAutofit/>
          </a:bodyPr>
          <a:p>
            <a:pPr algn="l"/>
            <a:r>
              <a:rPr lang="zh-CN" altLang="en-US" sz="2000"/>
              <a:t>提出了一种处理低水平视觉任务（超分辨率、图像去雾、图像去噪）的预训练模型</a:t>
            </a:r>
            <a:endParaRPr lang="zh-CN" altLang="en-US" sz="2000"/>
          </a:p>
          <a:p>
            <a:pPr algn="l"/>
            <a:r>
              <a:rPr lang="en-US" altLang="zh-CN" sz="2000"/>
              <a:t>IPT模型设计有多个头部、多个尾部和一个共享的变压器体，用于服务不同的图像处理任务</a:t>
            </a:r>
            <a:endParaRPr lang="en-US" altLang="zh-CN" sz="2000"/>
          </a:p>
          <a:p>
            <a:pPr algn="l"/>
            <a:r>
              <a:rPr lang="en-US" altLang="zh-CN" sz="2000"/>
              <a:t>其中，每个原始图像将被降级为一系列对应的成对训练数据。然后使用有监督和自监督的方法对IPT模型进行训练，这些方法显示了捕获底层图像处理固有特征的强大能力。</a:t>
            </a:r>
            <a:endParaRPr lang="en-US" altLang="zh-CN" sz="2000"/>
          </a:p>
        </p:txBody>
      </p:sp>
      <p:sp>
        <p:nvSpPr>
          <p:cNvPr id="6" name="内容占位符 5"/>
          <p:cNvSpPr>
            <a:spLocks noGrp="1"/>
          </p:cNvSpPr>
          <p:nvPr>
            <p:ph sz="half" idx="1"/>
          </p:nvPr>
        </p:nvSpPr>
        <p:spPr/>
        <p:txBody>
          <a:bodyPr>
            <a:normAutofit/>
          </a:bodyPr>
          <a:p>
            <a:pPr marL="0" algn="l">
              <a:buNone/>
            </a:pPr>
            <a:r>
              <a:rPr lang="en-US" altLang="zh-CN"/>
              <a:t>   </a:t>
            </a:r>
            <a:r>
              <a:rPr lang="en-US" altLang="zh-CN">
                <a:solidFill>
                  <a:srgbClr val="FF0000"/>
                </a:solidFill>
              </a:rPr>
              <a:t> </a:t>
            </a:r>
            <a:r>
              <a:rPr lang="zh-CN" altLang="en-US" sz="1600">
                <a:solidFill>
                  <a:srgbClr val="FF0000"/>
                </a:solidFill>
              </a:rPr>
              <a:t>This paper aims to address the image processing problems using a pre-trained transformer model (IPT). The IPT model is designed with multi-heads,multi-tails a shared transformer body for serving different image processing task such as image super-resolution and denoising. </a:t>
            </a:r>
            <a:r>
              <a:rPr lang="zh-CN" altLang="en-US" sz="1600"/>
              <a:t>To maximally excavate the performance of the transformer architecture on various tasks, we explore a synthesized ImageNet datesets. Wherein, </a:t>
            </a:r>
            <a:r>
              <a:rPr lang="zh-CN" altLang="en-US" sz="1600">
                <a:solidFill>
                  <a:srgbClr val="FF0000"/>
                </a:solidFill>
              </a:rPr>
              <a:t>each original image will be degraded to a series of counterparts as paired training data. The IPT model is then trained using supervised and self-supervised approaches which shows strong ability for capturing intrinsic features for low-level image processing. </a:t>
            </a:r>
            <a:r>
              <a:rPr lang="zh-CN" altLang="en-US" sz="1600"/>
              <a:t>Experimental results demonstrate that our IPT can outperform the stateof-the-art methods using only one pre-trained model after a quickly fine-tuning. In the future work, we will extend our IPT model to more tasks such as inpainting, dehazing, etc.</a:t>
            </a:r>
            <a:endParaRPr lang="zh-CN" altLang="en-US" sz="1600"/>
          </a:p>
        </p:txBody>
      </p:sp>
    </p:spTree>
    <p:custDataLst>
      <p:tags r:id="rId1"/>
    </p:custData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结构图</a:t>
            </a:r>
            <a:endParaRPr lang="zh-CN" altLang="en-US"/>
          </a:p>
        </p:txBody>
      </p:sp>
      <p:sp>
        <p:nvSpPr>
          <p:cNvPr id="7" name="文本框 6"/>
          <p:cNvSpPr txBox="1"/>
          <p:nvPr/>
        </p:nvSpPr>
        <p:spPr>
          <a:xfrm>
            <a:off x="673100" y="1443990"/>
            <a:ext cx="9999345" cy="1198880"/>
          </a:xfrm>
          <a:prstGeom prst="rect">
            <a:avLst/>
          </a:prstGeom>
          <a:noFill/>
        </p:spPr>
        <p:txBody>
          <a:bodyPr wrap="square" rtlCol="0">
            <a:spAutoFit/>
          </a:bodyPr>
          <a:p>
            <a:r>
              <a:rPr lang="en-US" altLang="zh-CN"/>
              <a:t>IPT的总体结构由四部分组成：头部用于输入受损图像(如含噪声图像和低分辨率图像)中提取特征，编解码器转换器用于恢复输入数据中的丢失信息，尾部用于将特征映射到恢复图像。</a:t>
            </a:r>
            <a:endParaRPr lang="en-US" altLang="zh-CN"/>
          </a:p>
          <a:p>
            <a:r>
              <a:rPr lang="en-US" altLang="zh-CN"/>
              <a:t>     在生成器中，每个卷积块由两个3×3的卷积层组成，然后是批量归一化和LeakyRelu </a:t>
            </a:r>
            <a:endParaRPr lang="zh-CN" altLang="en-US"/>
          </a:p>
          <a:p>
            <a:endParaRPr lang="zh-CN" altLang="en-US"/>
          </a:p>
        </p:txBody>
      </p:sp>
      <p:pic>
        <p:nvPicPr>
          <p:cNvPr id="3" name="图片 2" descr="QQ截图20220221153602"/>
          <p:cNvPicPr>
            <a:picLocks noChangeAspect="1"/>
          </p:cNvPicPr>
          <p:nvPr/>
        </p:nvPicPr>
        <p:blipFill>
          <a:blip r:embed="rId1"/>
          <a:stretch>
            <a:fillRect/>
          </a:stretch>
        </p:blipFill>
        <p:spPr>
          <a:xfrm>
            <a:off x="516890" y="2010410"/>
            <a:ext cx="10058400" cy="4730750"/>
          </a:xfrm>
          <a:prstGeom prst="rect">
            <a:avLst/>
          </a:prstGeom>
        </p:spPr>
      </p:pic>
    </p:spTree>
    <p:custDataLst>
      <p:tags r:id="rId2"/>
    </p:custData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zh-CN" altLang="en-US"/>
              <a:t>头部</a:t>
            </a:r>
            <a:br>
              <a:rPr lang="zh-CN" altLang="en-US"/>
            </a:br>
            <a:r>
              <a:rPr lang="en-US" altLang="zh-CN"/>
              <a:t>Head</a:t>
            </a:r>
            <a:endParaRPr lang="en-US" altLang="zh-CN"/>
          </a:p>
        </p:txBody>
      </p:sp>
      <p:sp>
        <p:nvSpPr>
          <p:cNvPr id="3" name="内容占位符 2"/>
          <p:cNvSpPr>
            <a:spLocks noGrp="1"/>
          </p:cNvSpPr>
          <p:nvPr>
            <p:ph sz="half" idx="1"/>
          </p:nvPr>
        </p:nvSpPr>
        <p:spPr/>
        <p:txBody>
          <a:bodyPr>
            <a:normAutofit fontScale="90000"/>
          </a:bodyPr>
          <a:p>
            <a:r>
              <a:rPr lang="en-US" altLang="zh-CN"/>
              <a:t>    </a:t>
            </a:r>
            <a:r>
              <a:rPr lang="zh-CN" altLang="en-US"/>
              <a:t>Heads.</a:t>
            </a:r>
            <a:r>
              <a:rPr lang="zh-CN" altLang="en-US">
                <a:solidFill>
                  <a:srgbClr val="FF0000"/>
                </a:solidFill>
              </a:rPr>
              <a:t> To adjust different image processing task, we use a multi-head architecture to deal with each task separately, where each head consists of three convolutional layers.</a:t>
            </a:r>
            <a:r>
              <a:rPr lang="zh-CN" altLang="en-US"/>
              <a:t> Denote the input image as x 2 R3×H×W (3 means R, G, and B), the head generates a feature map fH 2 RC×H×W with C channels and same height and width (typical we use C = 64). The calculation can be formulated as fH = Hi(x), where Hi (i = f1; : : : ; Ntg) denote the head for the ith task and Nt denotes the number of tasks.</a:t>
            </a:r>
            <a:endParaRPr lang="zh-CN" altLang="en-US"/>
          </a:p>
        </p:txBody>
      </p:sp>
      <p:sp>
        <p:nvSpPr>
          <p:cNvPr id="4" name="内容占位符 3"/>
          <p:cNvSpPr>
            <a:spLocks noGrp="1"/>
          </p:cNvSpPr>
          <p:nvPr>
            <p:ph sz="half" idx="2"/>
          </p:nvPr>
        </p:nvSpPr>
        <p:spPr/>
        <p:txBody>
          <a:bodyPr>
            <a:normAutofit/>
          </a:bodyPr>
          <a:p>
            <a:r>
              <a:rPr lang="zh-CN" altLang="en-US"/>
              <a:t>为了调整不同的图像任务，采用多头结构来分别处理每个任务，每个头由三个卷积层组成。计算过程可表示为：</a:t>
            </a:r>
            <a:endParaRPr lang="zh-CN" altLang="en-US"/>
          </a:p>
          <a:p>
            <a:endParaRPr lang="zh-CN" altLang="en-US"/>
          </a:p>
          <a:p>
            <a:endParaRPr lang="zh-CN" altLang="en-US"/>
          </a:p>
          <a:p>
            <a:r>
              <a:rPr lang="zh-CN" altLang="en-US"/>
              <a:t>其中，x为输入的原彩色图像，H</a:t>
            </a:r>
            <a:r>
              <a:rPr lang="zh-CN" altLang="en-US" sz="1800"/>
              <a:t> i </a:t>
            </a:r>
            <a:r>
              <a:rPr lang="zh-CN" altLang="en-US"/>
              <a:t>表示第 i 个任务的头部。</a:t>
            </a:r>
            <a:endParaRPr lang="zh-CN" altLang="en-US"/>
          </a:p>
          <a:p>
            <a:endParaRPr lang="zh-CN" altLang="en-US"/>
          </a:p>
        </p:txBody>
      </p:sp>
      <p:pic>
        <p:nvPicPr>
          <p:cNvPr id="5" name="图片 4" descr="QQ截图20220221163117"/>
          <p:cNvPicPr>
            <a:picLocks noChangeAspect="1"/>
          </p:cNvPicPr>
          <p:nvPr/>
        </p:nvPicPr>
        <p:blipFill>
          <a:blip r:embed="rId1"/>
          <a:stretch>
            <a:fillRect/>
          </a:stretch>
        </p:blipFill>
        <p:spPr>
          <a:xfrm>
            <a:off x="6798310" y="3277235"/>
            <a:ext cx="2133600" cy="533400"/>
          </a:xfrm>
          <a:prstGeom prst="rect">
            <a:avLst/>
          </a:prstGeom>
        </p:spPr>
      </p:pic>
    </p:spTree>
    <p:custDataLst>
      <p:tags r:id="rId2"/>
    </p:custData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zh-CN" altLang="en-US"/>
              <a:t>编码器</a:t>
            </a:r>
            <a:br>
              <a:rPr lang="zh-CN" altLang="en-US"/>
            </a:br>
            <a:r>
              <a:rPr lang="zh-CN" altLang="en-US"/>
              <a:t>Transformer encoder</a:t>
            </a:r>
            <a:endParaRPr lang="zh-CN" altLang="en-US"/>
          </a:p>
        </p:txBody>
      </p:sp>
      <p:sp>
        <p:nvSpPr>
          <p:cNvPr id="3" name="内容占位符 2"/>
          <p:cNvSpPr>
            <a:spLocks noGrp="1"/>
          </p:cNvSpPr>
          <p:nvPr>
            <p:ph sz="half" idx="1"/>
          </p:nvPr>
        </p:nvSpPr>
        <p:spPr/>
        <p:txBody>
          <a:bodyPr/>
          <a:p>
            <a:r>
              <a:rPr lang="zh-CN" altLang="en-US">
                <a:sym typeface="+mn-ea"/>
              </a:rPr>
              <a:t>在将特征输入到编码器之前，需要对特征图像</a:t>
            </a:r>
            <a:r>
              <a:rPr lang="en-US" altLang="zh-CN">
                <a:sym typeface="+mn-ea"/>
              </a:rPr>
              <a:t>fH分割成块fpi</a:t>
            </a:r>
            <a:r>
              <a:rPr lang="zh-CN" altLang="en-US">
                <a:sym typeface="+mn-ea"/>
              </a:rPr>
              <a:t>其中N=</a:t>
            </a:r>
            <a:r>
              <a:rPr lang="en-US" altLang="zh-CN">
                <a:sym typeface="+mn-ea"/>
              </a:rPr>
              <a:t>HW/P^2,表示块的数量,P表示块的大小.为了保持每个块的位置信息,增加了可学习的位置编码Epi,结合每一个特征块组成E</a:t>
            </a:r>
            <a:r>
              <a:rPr lang="en-US" altLang="zh-CN" sz="1800">
                <a:sym typeface="+mn-ea"/>
              </a:rPr>
              <a:t>Pi</a:t>
            </a:r>
            <a:r>
              <a:rPr lang="en-US" altLang="zh-CN">
                <a:sym typeface="+mn-ea"/>
              </a:rPr>
              <a:t>+f</a:t>
            </a:r>
            <a:r>
              <a:rPr lang="en-US" altLang="zh-CN" sz="1800">
                <a:sym typeface="+mn-ea"/>
              </a:rPr>
              <a:t>Pi</a:t>
            </a:r>
            <a:r>
              <a:rPr lang="zh-CN" altLang="en-US">
                <a:sym typeface="+mn-ea"/>
              </a:rPr>
              <a:t>的形式输入编码器中</a:t>
            </a:r>
            <a:endParaRPr lang="zh-CN" altLang="en-US"/>
          </a:p>
        </p:txBody>
      </p:sp>
      <p:sp>
        <p:nvSpPr>
          <p:cNvPr id="4" name="内容占位符 3"/>
          <p:cNvSpPr>
            <a:spLocks noGrp="1"/>
          </p:cNvSpPr>
          <p:nvPr>
            <p:ph sz="half" idx="2"/>
          </p:nvPr>
        </p:nvSpPr>
        <p:spPr>
          <a:xfrm>
            <a:off x="6172200" y="2146935"/>
            <a:ext cx="5181600" cy="4351338"/>
          </a:xfrm>
        </p:spPr>
        <p:txBody>
          <a:bodyPr>
            <a:normAutofit fontScale="60000"/>
          </a:bodyPr>
          <a:p>
            <a:endParaRPr lang="zh-CN" altLang="en-US" sz="2400"/>
          </a:p>
          <a:p>
            <a:endParaRPr lang="zh-CN" altLang="en-US" sz="2400"/>
          </a:p>
          <a:p>
            <a:endParaRPr lang="zh-CN" altLang="en-US" sz="2400"/>
          </a:p>
          <a:p>
            <a:endParaRPr lang="zh-CN" altLang="en-US" sz="2400"/>
          </a:p>
          <a:p>
            <a:endParaRPr lang="zh-CN" altLang="en-US" sz="2400"/>
          </a:p>
          <a:p>
            <a:endParaRPr lang="zh-CN" altLang="en-US" sz="2400"/>
          </a:p>
          <a:p>
            <a:endParaRPr lang="zh-CN" altLang="en-US" sz="2400"/>
          </a:p>
          <a:p>
            <a:endParaRPr lang="zh-CN" altLang="en-US" sz="2400"/>
          </a:p>
          <a:p>
            <a:endParaRPr lang="zh-CN" altLang="en-US" sz="2400"/>
          </a:p>
          <a:p>
            <a:endParaRPr lang="zh-CN" altLang="en-US" sz="2400"/>
          </a:p>
          <a:p>
            <a:r>
              <a:rPr lang="en-US" altLang="zh-CN" sz="2400"/>
              <a:t>编码器的输出fEi与输入块fpi大小相等.其中 L表示编码器中的层数，MSA表示多头自关注模块，FFN表示包含两个全连接层的前馈网络</a:t>
            </a:r>
            <a:endParaRPr lang="en-US" altLang="zh-CN" sz="2400"/>
          </a:p>
        </p:txBody>
      </p:sp>
      <p:pic>
        <p:nvPicPr>
          <p:cNvPr id="5" name="图片 4" descr="QQ截图20220221164553"/>
          <p:cNvPicPr>
            <a:picLocks noChangeAspect="1"/>
          </p:cNvPicPr>
          <p:nvPr/>
        </p:nvPicPr>
        <p:blipFill>
          <a:blip r:embed="rId1"/>
          <a:stretch>
            <a:fillRect/>
          </a:stretch>
        </p:blipFill>
        <p:spPr>
          <a:xfrm>
            <a:off x="6644005" y="1527175"/>
            <a:ext cx="4709795" cy="3703320"/>
          </a:xfrm>
          <a:prstGeom prst="rect">
            <a:avLst/>
          </a:prstGeom>
        </p:spPr>
      </p:pic>
    </p:spTree>
    <p:custDataLst>
      <p:tags r:id="rId2"/>
    </p:custData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zh-CN" altLang="en-US">
                <a:sym typeface="+mn-ea"/>
              </a:rPr>
              <a:t>解码器</a:t>
            </a:r>
            <a:br>
              <a:rPr lang="zh-CN" altLang="en-US">
                <a:sym typeface="+mn-ea"/>
              </a:rPr>
            </a:br>
            <a:r>
              <a:rPr lang="zh-CN" altLang="en-US">
                <a:sym typeface="+mn-ea"/>
              </a:rPr>
              <a:t>Transformer decoder</a:t>
            </a:r>
            <a:endParaRPr lang="zh-CN" altLang="en-US"/>
          </a:p>
        </p:txBody>
      </p:sp>
      <p:sp>
        <p:nvSpPr>
          <p:cNvPr id="3" name="内容占位符 2"/>
          <p:cNvSpPr>
            <a:spLocks noGrp="1"/>
          </p:cNvSpPr>
          <p:nvPr>
            <p:ph sz="half" idx="1"/>
          </p:nvPr>
        </p:nvSpPr>
        <p:spPr/>
        <p:txBody>
          <a:bodyPr>
            <a:normAutofit/>
          </a:bodyPr>
          <a:p>
            <a:r>
              <a:rPr lang="zh-CN" altLang="en-US"/>
              <a:t>解码器也采用相同的结构，由两个多头自关注（MSA）层和一个前馈网络（FFN）组成。这里使用了特定于任务的嵌入作为解码器的附加输入，这些特定的任务嵌入</a:t>
            </a:r>
            <a:endParaRPr lang="zh-CN" altLang="en-US"/>
          </a:p>
          <a:p>
            <a:r>
              <a:rPr lang="zh-CN" altLang="en-US"/>
              <a:t> 被学习来为不同的任务解码特征。解码器的公式表达见右图</a:t>
            </a:r>
            <a:endParaRPr lang="zh-CN" altLang="en-US"/>
          </a:p>
          <a:p>
            <a:r>
              <a:rPr lang="zh-CN" altLang="en-US"/>
              <a:t>其中 f</a:t>
            </a:r>
            <a:r>
              <a:rPr lang="en-US" altLang="zh-CN" sz="1600"/>
              <a:t>Di</a:t>
            </a:r>
            <a:r>
              <a:rPr lang="zh-CN" altLang="en-US"/>
              <a:t>为解码器的输出，将解码的N个大小为 P</a:t>
            </a:r>
            <a:r>
              <a:rPr lang="en-US" altLang="zh-CN"/>
              <a:t>^2</a:t>
            </a:r>
            <a:r>
              <a:rPr lang="zh-CN" altLang="en-US"/>
              <a:t>×C特征块，重塑为尺寸为 C × H × W 的特征图f</a:t>
            </a:r>
            <a:r>
              <a:rPr lang="zh-CN" altLang="en-US" sz="1800"/>
              <a:t>D </a:t>
            </a:r>
            <a:endParaRPr lang="zh-CN" altLang="en-US" sz="1800"/>
          </a:p>
        </p:txBody>
      </p:sp>
      <p:sp>
        <p:nvSpPr>
          <p:cNvPr id="4" name="内容占位符 3"/>
          <p:cNvSpPr>
            <a:spLocks noGrp="1"/>
          </p:cNvSpPr>
          <p:nvPr>
            <p:ph sz="half" idx="2"/>
          </p:nvPr>
        </p:nvSpPr>
        <p:spPr/>
        <p:txBody>
          <a:bodyPr/>
          <a:p>
            <a:endParaRPr lang="zh-CN" altLang="en-US"/>
          </a:p>
        </p:txBody>
      </p:sp>
      <p:pic>
        <p:nvPicPr>
          <p:cNvPr id="5" name="图片 4" descr="QQ截图20220221165026"/>
          <p:cNvPicPr>
            <a:picLocks noChangeAspect="1"/>
          </p:cNvPicPr>
          <p:nvPr/>
        </p:nvPicPr>
        <p:blipFill>
          <a:blip r:embed="rId1"/>
          <a:stretch>
            <a:fillRect/>
          </a:stretch>
        </p:blipFill>
        <p:spPr>
          <a:xfrm>
            <a:off x="4909820" y="3212465"/>
            <a:ext cx="962025" cy="285750"/>
          </a:xfrm>
          <a:prstGeom prst="rect">
            <a:avLst/>
          </a:prstGeom>
        </p:spPr>
      </p:pic>
      <p:pic>
        <p:nvPicPr>
          <p:cNvPr id="6" name="图片 5" descr="QQ截图20220221165758"/>
          <p:cNvPicPr>
            <a:picLocks noChangeAspect="1"/>
          </p:cNvPicPr>
          <p:nvPr/>
        </p:nvPicPr>
        <p:blipFill>
          <a:blip r:embed="rId2"/>
          <a:stretch>
            <a:fillRect/>
          </a:stretch>
        </p:blipFill>
        <p:spPr>
          <a:xfrm>
            <a:off x="6093460" y="835025"/>
            <a:ext cx="4899660" cy="5187315"/>
          </a:xfrm>
          <a:prstGeom prst="rect">
            <a:avLst/>
          </a:prstGeom>
        </p:spPr>
      </p:pic>
    </p:spTree>
    <p:custDataLst>
      <p:tags r:id="rId3"/>
    </p:custData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zh-CN" altLang="en-US"/>
              <a:t>尾部</a:t>
            </a:r>
            <a:br>
              <a:rPr lang="zh-CN" altLang="en-US"/>
            </a:br>
            <a:r>
              <a:rPr lang="zh-CN" altLang="en-US"/>
              <a:t>Tails</a:t>
            </a:r>
            <a:endParaRPr lang="zh-CN" altLang="en-US"/>
          </a:p>
        </p:txBody>
      </p:sp>
      <p:sp>
        <p:nvSpPr>
          <p:cNvPr id="3" name="内容占位符 2"/>
          <p:cNvSpPr>
            <a:spLocks noGrp="1"/>
          </p:cNvSpPr>
          <p:nvPr>
            <p:ph sz="half" idx="1"/>
          </p:nvPr>
        </p:nvSpPr>
        <p:spPr>
          <a:xfrm>
            <a:off x="838200" y="1825625"/>
            <a:ext cx="9728835" cy="4351655"/>
          </a:xfrm>
        </p:spPr>
        <p:txBody>
          <a:bodyPr>
            <a:normAutofit/>
          </a:bodyPr>
          <a:p>
            <a:r>
              <a:rPr lang="zh-CN" altLang="en-US"/>
              <a:t>尾部和头部性质相同，使用多个尾部来处理不同的任务。计算公式为</a:t>
            </a:r>
            <a:endParaRPr lang="zh-CN" altLang="en-US"/>
          </a:p>
          <a:p>
            <a:endParaRPr lang="zh-CN" altLang="en-US"/>
          </a:p>
          <a:p>
            <a:endParaRPr lang="zh-CN" altLang="en-US"/>
          </a:p>
          <a:p>
            <a:r>
              <a:rPr lang="zh-CN" altLang="en-US"/>
              <a:t>其中 T i ( i = 1 , . . . , N t )  )表示第 i i个任务的头部， N</a:t>
            </a:r>
            <a:r>
              <a:rPr lang="zh-CN" altLang="en-US" sz="2000"/>
              <a:t>t </a:t>
            </a:r>
            <a:r>
              <a:rPr lang="zh-CN" altLang="en-US"/>
              <a:t>表示任务的数量。输出f</a:t>
            </a:r>
            <a:r>
              <a:rPr lang="zh-CN" altLang="en-US" sz="1200"/>
              <a:t>T</a:t>
            </a:r>
            <a:r>
              <a:rPr lang="zh-CN" altLang="en-US"/>
              <a:t>是由特定任务决定的结果图像尺寸。</a:t>
            </a:r>
            <a:endParaRPr lang="zh-CN" altLang="en-US"/>
          </a:p>
          <a:p>
            <a:endParaRPr lang="zh-CN" altLang="en-US"/>
          </a:p>
          <a:p>
            <a:endParaRPr lang="en-US" altLang="zh-CN"/>
          </a:p>
        </p:txBody>
      </p:sp>
      <p:pic>
        <p:nvPicPr>
          <p:cNvPr id="5" name="图片 4" descr="QQ截图20220221173607"/>
          <p:cNvPicPr>
            <a:picLocks noChangeAspect="1"/>
          </p:cNvPicPr>
          <p:nvPr/>
        </p:nvPicPr>
        <p:blipFill>
          <a:blip r:embed="rId1"/>
          <a:stretch>
            <a:fillRect/>
          </a:stretch>
        </p:blipFill>
        <p:spPr>
          <a:xfrm>
            <a:off x="1173480" y="2225675"/>
            <a:ext cx="1836420" cy="864235"/>
          </a:xfrm>
          <a:prstGeom prst="rect">
            <a:avLst/>
          </a:prstGeom>
        </p:spPr>
      </p:pic>
    </p:spTree>
    <p:custDataLst>
      <p:tags r:id="rId2"/>
    </p:custData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zh-CN" altLang="en-US">
                <a:sym typeface="+mn-ea"/>
              </a:rPr>
              <a:t>ImageNet上的预训练</a:t>
            </a:r>
            <a:br>
              <a:rPr lang="zh-CN" altLang="en-US"/>
            </a:br>
            <a:r>
              <a:rPr lang="zh-CN" altLang="en-US"/>
              <a:t>损失</a:t>
            </a:r>
            <a:endParaRPr lang="zh-CN" altLang="en-US"/>
          </a:p>
        </p:txBody>
      </p:sp>
      <p:sp>
        <p:nvSpPr>
          <p:cNvPr id="3" name="内容占位符 2"/>
          <p:cNvSpPr>
            <a:spLocks noGrp="1"/>
          </p:cNvSpPr>
          <p:nvPr>
            <p:ph sz="half" idx="1"/>
          </p:nvPr>
        </p:nvSpPr>
        <p:spPr/>
        <p:txBody>
          <a:bodyPr>
            <a:normAutofit fontScale="50000"/>
          </a:bodyPr>
          <a:p>
            <a:r>
              <a:rPr lang="en-US" altLang="zh-CN"/>
              <a:t>      </a:t>
            </a:r>
            <a:r>
              <a:rPr lang="zh-CN" altLang="en-US">
                <a:solidFill>
                  <a:srgbClr val="FF0000"/>
                </a:solidFill>
              </a:rPr>
              <a:t>Besides the architecture of transformer itself, one of the key factors for successfully training an excellent transformer is that the well use of large-scale datasets</a:t>
            </a:r>
            <a:r>
              <a:rPr lang="zh-CN" altLang="en-US"/>
              <a:t>. Compared with image classification, the number of available data used for image processing task is relatively small (e.g., only 2000 images on DIV2K dataset for the image super-resolution task), we propose to utilize the well-known ImageNet as the baseline dataset for pre-training our IPT model, then we generate the entire dataset for several tasks (e.g., superresolution and denosing) as follows. As the images in the ImageNet benchmark are of high diversity, which contains over 1 million of natural images from 1,000 different categories. These images have abundant texture and color information. We first remove the semantic label and manually synthesize a variety of corrupted images from these unlabeled images with a variety of degradation models for different tasks. Note that synthesized dataset is also usually used in these image processing tasks and we use the same degeneration methods as suggested in [31, 1]. For example, super-resolution tasks often take bicubic degradation to generate low-resolution images, denoising tasks add Gaussian noise in clean images with different noise level to generate the noisy images. </a:t>
            </a:r>
            <a:r>
              <a:rPr lang="zh-CN" altLang="en-US">
                <a:solidFill>
                  <a:srgbClr val="FF0000"/>
                </a:solidFill>
              </a:rPr>
              <a:t>These synthesized images can significantly improve the performance of learned deep networks including both CNN and transformer architectures, which will be shown in the experiment part. Basically, the corrupted images are synthesized</a:t>
            </a:r>
            <a:endParaRPr lang="zh-CN" altLang="en-US">
              <a:solidFill>
                <a:srgbClr val="FF0000"/>
              </a:solidFill>
            </a:endParaRPr>
          </a:p>
        </p:txBody>
      </p:sp>
      <p:sp>
        <p:nvSpPr>
          <p:cNvPr id="4" name="内容占位符 3"/>
          <p:cNvSpPr>
            <a:spLocks noGrp="1"/>
          </p:cNvSpPr>
          <p:nvPr>
            <p:ph sz="half" idx="2"/>
          </p:nvPr>
        </p:nvSpPr>
        <p:spPr/>
        <p:txBody>
          <a:bodyPr>
            <a:normAutofit fontScale="90000" lnSpcReduction="10000"/>
          </a:bodyPr>
          <a:p>
            <a:pPr marL="0" indent="0">
              <a:buNone/>
            </a:pPr>
            <a:endParaRPr lang="zh-CN" altLang="en-US"/>
          </a:p>
          <a:p>
            <a:r>
              <a:rPr lang="zh-CN" altLang="en-US"/>
              <a:t>除了transformer的结构外，成功训练模型的一个关键因素是大规模的训练数据集。通过ImageNet退化变换为适合7个不同任务的数据集。</a:t>
            </a:r>
            <a:endParaRPr lang="zh-CN" altLang="en-US"/>
          </a:p>
          <a:p>
            <a:endParaRPr lang="zh-CN" altLang="en-US"/>
          </a:p>
          <a:p>
            <a:r>
              <a:rPr lang="zh-CN" altLang="en-US"/>
              <a:t>以监督方式学习我们的IPT的损失函数表示为：</a:t>
            </a:r>
            <a:endParaRPr lang="zh-CN" altLang="en-US"/>
          </a:p>
          <a:p>
            <a:endParaRPr lang="zh-CN" altLang="en-US"/>
          </a:p>
          <a:p>
            <a:endParaRPr lang="zh-CN" altLang="en-US"/>
          </a:p>
          <a:p>
            <a:endParaRPr lang="zh-CN" altLang="en-US"/>
          </a:p>
          <a:p>
            <a:r>
              <a:rPr lang="zh-CN" altLang="en-US"/>
              <a:t>L1表示重建所需图像的常规L1损失</a:t>
            </a:r>
            <a:endParaRPr lang="zh-CN" altLang="en-US"/>
          </a:p>
          <a:p>
            <a:endParaRPr lang="zh-CN" altLang="en-US"/>
          </a:p>
        </p:txBody>
      </p:sp>
      <p:pic>
        <p:nvPicPr>
          <p:cNvPr id="5" name="图片 4" descr="QQ截图20220221180129"/>
          <p:cNvPicPr>
            <a:picLocks noChangeAspect="1"/>
          </p:cNvPicPr>
          <p:nvPr/>
        </p:nvPicPr>
        <p:blipFill>
          <a:blip r:embed="rId1"/>
          <a:stretch>
            <a:fillRect/>
          </a:stretch>
        </p:blipFill>
        <p:spPr>
          <a:xfrm>
            <a:off x="6550660" y="4717415"/>
            <a:ext cx="3733165" cy="857250"/>
          </a:xfrm>
          <a:prstGeom prst="rect">
            <a:avLst/>
          </a:prstGeom>
        </p:spPr>
      </p:pic>
      <p:pic>
        <p:nvPicPr>
          <p:cNvPr id="6" name="图片 5" descr="QQ截图20220221192353"/>
          <p:cNvPicPr>
            <a:picLocks noChangeAspect="1"/>
          </p:cNvPicPr>
          <p:nvPr/>
        </p:nvPicPr>
        <p:blipFill>
          <a:blip r:embed="rId2"/>
          <a:stretch>
            <a:fillRect/>
          </a:stretch>
        </p:blipFill>
        <p:spPr>
          <a:xfrm>
            <a:off x="6986905" y="3357245"/>
            <a:ext cx="3380740" cy="409575"/>
          </a:xfrm>
          <a:prstGeom prst="rect">
            <a:avLst/>
          </a:prstGeom>
        </p:spPr>
      </p:pic>
    </p:spTree>
    <p:custDataLst>
      <p:tags r:id="rId3"/>
    </p:custData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zh-CN" altLang="en-US">
                <a:sym typeface="+mn-ea"/>
              </a:rPr>
              <a:t>ImageNet上的预训练</a:t>
            </a:r>
            <a:br>
              <a:rPr lang="zh-CN" altLang="en-US">
                <a:sym typeface="+mn-ea"/>
              </a:rPr>
            </a:br>
            <a:r>
              <a:rPr lang="zh-CN" altLang="en-US">
                <a:sym typeface="+mn-ea"/>
              </a:rPr>
              <a:t>对比学习</a:t>
            </a:r>
            <a:endParaRPr lang="zh-CN" altLang="en-US">
              <a:sym typeface="+mn-ea"/>
            </a:endParaRPr>
          </a:p>
        </p:txBody>
      </p:sp>
      <p:sp>
        <p:nvSpPr>
          <p:cNvPr id="3" name="内容占位符 2"/>
          <p:cNvSpPr>
            <a:spLocks noGrp="1"/>
          </p:cNvSpPr>
          <p:nvPr>
            <p:ph sz="half" idx="1"/>
          </p:nvPr>
        </p:nvSpPr>
        <p:spPr/>
        <p:txBody>
          <a:bodyPr>
            <a:normAutofit/>
          </a:bodyPr>
          <a:p>
            <a:pPr marL="0" indent="0">
              <a:buNone/>
            </a:pPr>
            <a:r>
              <a:rPr lang="zh-CN" altLang="en-US">
                <a:sym typeface="+mn-ea"/>
              </a:rPr>
              <a:t>进一步提高所得IPT的泛化能力。与训练前的自然语言处理模型相似，图像中的小块之间的关系也很有用。图像场景中的补丁可以看作是自然语言处理中的一个词。例如，从相同的特征图上裁剪出来的补丁更有可能一起出现，它们应该嵌入到相似的位置。目标是使相同图像上的补丁特征之间的距离最小，同时使不同图像上的补丁之间的距离最大。</a:t>
            </a:r>
            <a:endParaRPr lang="zh-CN" altLang="en-US"/>
          </a:p>
        </p:txBody>
      </p:sp>
      <p:sp>
        <p:nvSpPr>
          <p:cNvPr id="4" name="内容占位符 3"/>
          <p:cNvSpPr>
            <a:spLocks noGrp="1"/>
          </p:cNvSpPr>
          <p:nvPr>
            <p:ph sz="half" idx="2"/>
          </p:nvPr>
        </p:nvSpPr>
        <p:spPr/>
        <p:txBody>
          <a:bodyPr>
            <a:normAutofit/>
          </a:bodyPr>
          <a:p>
            <a:endParaRPr lang="zh-CN" altLang="en-US"/>
          </a:p>
          <a:p>
            <a:endParaRPr lang="zh-CN" altLang="en-US"/>
          </a:p>
        </p:txBody>
      </p:sp>
      <p:pic>
        <p:nvPicPr>
          <p:cNvPr id="5" name="图片 4" descr="QQ截图20220221192836"/>
          <p:cNvPicPr>
            <a:picLocks noChangeAspect="1"/>
          </p:cNvPicPr>
          <p:nvPr/>
        </p:nvPicPr>
        <p:blipFill>
          <a:blip r:embed="rId1"/>
          <a:stretch>
            <a:fillRect/>
          </a:stretch>
        </p:blipFill>
        <p:spPr>
          <a:xfrm>
            <a:off x="6534785" y="1691005"/>
            <a:ext cx="4457065" cy="1533525"/>
          </a:xfrm>
          <a:prstGeom prst="rect">
            <a:avLst/>
          </a:prstGeom>
        </p:spPr>
      </p:pic>
      <p:pic>
        <p:nvPicPr>
          <p:cNvPr id="7" name="图片 6" descr="QQ截图20220221193329"/>
          <p:cNvPicPr>
            <a:picLocks noChangeAspect="1"/>
          </p:cNvPicPr>
          <p:nvPr/>
        </p:nvPicPr>
        <p:blipFill>
          <a:blip r:embed="rId2"/>
          <a:stretch>
            <a:fillRect/>
          </a:stretch>
        </p:blipFill>
        <p:spPr>
          <a:xfrm>
            <a:off x="6610985" y="3434715"/>
            <a:ext cx="4380865" cy="1133475"/>
          </a:xfrm>
          <a:prstGeom prst="rect">
            <a:avLst/>
          </a:prstGeom>
        </p:spPr>
      </p:pic>
      <p:pic>
        <p:nvPicPr>
          <p:cNvPr id="8" name="图片 7" descr="QQ截图20220221193531"/>
          <p:cNvPicPr>
            <a:picLocks noChangeAspect="1"/>
          </p:cNvPicPr>
          <p:nvPr/>
        </p:nvPicPr>
        <p:blipFill>
          <a:blip r:embed="rId3"/>
          <a:stretch>
            <a:fillRect/>
          </a:stretch>
        </p:blipFill>
        <p:spPr>
          <a:xfrm>
            <a:off x="6610985" y="4814570"/>
            <a:ext cx="4123690" cy="466725"/>
          </a:xfrm>
          <a:prstGeom prst="rect">
            <a:avLst/>
          </a:prstGeom>
        </p:spPr>
      </p:pic>
    </p:spTree>
    <p:custDataLst>
      <p:tags r:id="rId4"/>
    </p:custData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212725"/>
            <a:ext cx="10515600" cy="1325563"/>
          </a:xfrm>
        </p:spPr>
        <p:txBody>
          <a:bodyPr>
            <a:normAutofit fontScale="90000"/>
          </a:bodyPr>
          <a:p>
            <a:r>
              <a:rPr lang="zh-CN" altLang="en-US"/>
              <a:t>实验</a:t>
            </a:r>
            <a:br>
              <a:rPr lang="zh-CN" altLang="en-US"/>
            </a:br>
            <a:r>
              <a:rPr lang="zh-CN" altLang="en-US"/>
              <a:t>细节恢复</a:t>
            </a:r>
            <a:endParaRPr lang="zh-CN" altLang="en-US"/>
          </a:p>
        </p:txBody>
      </p:sp>
      <p:pic>
        <p:nvPicPr>
          <p:cNvPr id="5" name="图片 4" descr="QQ截图20220221194049"/>
          <p:cNvPicPr>
            <a:picLocks noChangeAspect="1"/>
          </p:cNvPicPr>
          <p:nvPr/>
        </p:nvPicPr>
        <p:blipFill>
          <a:blip r:embed="rId1"/>
          <a:stretch>
            <a:fillRect/>
          </a:stretch>
        </p:blipFill>
        <p:spPr>
          <a:xfrm>
            <a:off x="1057910" y="1376680"/>
            <a:ext cx="9848215" cy="5400040"/>
          </a:xfrm>
          <a:prstGeom prst="rect">
            <a:avLst/>
          </a:prstGeom>
        </p:spPr>
      </p:pic>
    </p:spTree>
    <p:custDataLst>
      <p:tags r:id="rId2"/>
    </p:custData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Embeddings and Softmax</a:t>
            </a:r>
            <a:endParaRPr lang="zh-CN" altLang="en-US"/>
          </a:p>
        </p:txBody>
      </p:sp>
      <p:sp>
        <p:nvSpPr>
          <p:cNvPr id="3" name="内容占位符 2"/>
          <p:cNvSpPr>
            <a:spLocks noGrp="1"/>
          </p:cNvSpPr>
          <p:nvPr>
            <p:ph idx="1"/>
          </p:nvPr>
        </p:nvSpPr>
        <p:spPr/>
        <p:txBody>
          <a:bodyPr/>
          <a:p>
            <a:pPr marL="0" indent="0">
              <a:buNone/>
            </a:pPr>
            <a:r>
              <a:rPr lang="zh-CN" altLang="en-US"/>
              <a:t>Similarly to other sequence transduction models, we use learned embeddings to convert the input tokens and output tokens to vectors of dimension dmodel. We also use the usual learned linear transformation and softmax function to convert the decoder output to predicted next-token probabilities. In our model, we share the same weight matrix between the two embedding layers and the pre-softmax linear transformation, similar to [30]. In the embedding layers, we multiply those weights by d</a:t>
            </a:r>
            <a:r>
              <a:rPr lang="zh-CN" altLang="en-US" sz="1800"/>
              <a:t>model</a:t>
            </a:r>
            <a:r>
              <a:rPr lang="en-US" altLang="zh-CN" sz="1800"/>
              <a:t>^0.5</a:t>
            </a:r>
            <a:r>
              <a:rPr lang="zh-CN" altLang="en-US" sz="1800"/>
              <a:t>.</a:t>
            </a:r>
            <a:endParaRPr lang="zh-CN" altLang="en-US"/>
          </a:p>
          <a:p>
            <a:pPr marL="0" indent="0">
              <a:buNone/>
            </a:pPr>
            <a:endParaRPr lang="zh-CN" altLang="en-US"/>
          </a:p>
          <a:p>
            <a:pPr marL="0" indent="0">
              <a:buNone/>
            </a:pPr>
            <a:endParaRPr lang="zh-CN" altLang="en-US"/>
          </a:p>
        </p:txBody>
      </p:sp>
    </p:spTree>
    <p:custDataLst>
      <p:tags r:id="rId1"/>
    </p:custData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zh-CN" altLang="en-US"/>
              <a:t>实验</a:t>
            </a:r>
            <a:br>
              <a:rPr lang="zh-CN" altLang="en-US"/>
            </a:br>
            <a:r>
              <a:rPr lang="zh-CN" altLang="en-US"/>
              <a:t>去噪效果</a:t>
            </a:r>
            <a:endParaRPr lang="zh-CN" altLang="en-US"/>
          </a:p>
        </p:txBody>
      </p:sp>
      <p:pic>
        <p:nvPicPr>
          <p:cNvPr id="5" name="图片 4" descr="QQ截图20220221194231"/>
          <p:cNvPicPr>
            <a:picLocks noChangeAspect="1"/>
          </p:cNvPicPr>
          <p:nvPr/>
        </p:nvPicPr>
        <p:blipFill>
          <a:blip r:embed="rId1"/>
          <a:stretch>
            <a:fillRect/>
          </a:stretch>
        </p:blipFill>
        <p:spPr>
          <a:xfrm>
            <a:off x="1014730" y="2314575"/>
            <a:ext cx="9704705" cy="2057400"/>
          </a:xfrm>
          <a:prstGeom prst="rect">
            <a:avLst/>
          </a:prstGeom>
        </p:spPr>
      </p:pic>
    </p:spTree>
    <p:custDataLst>
      <p:tags r:id="rId2"/>
    </p:custData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zh-CN" altLang="en-US"/>
              <a:t>实验</a:t>
            </a:r>
            <a:br>
              <a:rPr lang="zh-CN" altLang="en-US"/>
            </a:br>
            <a:r>
              <a:rPr lang="zh-CN" altLang="en-US"/>
              <a:t>去雨表现</a:t>
            </a:r>
            <a:endParaRPr lang="zh-CN" altLang="en-US"/>
          </a:p>
        </p:txBody>
      </p:sp>
      <p:pic>
        <p:nvPicPr>
          <p:cNvPr id="6" name="图片 5" descr="QQ截图20220221195013"/>
          <p:cNvPicPr>
            <a:picLocks noChangeAspect="1"/>
          </p:cNvPicPr>
          <p:nvPr/>
        </p:nvPicPr>
        <p:blipFill>
          <a:blip r:embed="rId1"/>
          <a:stretch>
            <a:fillRect/>
          </a:stretch>
        </p:blipFill>
        <p:spPr>
          <a:xfrm>
            <a:off x="838200" y="1605280"/>
            <a:ext cx="9552305" cy="5104765"/>
          </a:xfrm>
          <a:prstGeom prst="rect">
            <a:avLst/>
          </a:prstGeom>
        </p:spPr>
      </p:pic>
    </p:spTree>
    <p:custDataLst>
      <p:tags r:id="rId2"/>
    </p:custData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zh-CN" altLang="en-US">
                <a:sym typeface="+mn-ea"/>
              </a:rPr>
              <a:t>位置时序信息</a:t>
            </a:r>
            <a:br>
              <a:rPr lang="zh-CN" altLang="en-US">
                <a:sym typeface="+mn-ea"/>
              </a:rPr>
            </a:br>
            <a:r>
              <a:rPr lang="zh-CN" altLang="en-US">
                <a:sym typeface="+mn-ea"/>
              </a:rPr>
              <a:t>Positional Encoding</a:t>
            </a:r>
            <a:endParaRPr lang="zh-CN" altLang="en-US"/>
          </a:p>
        </p:txBody>
      </p:sp>
      <p:sp>
        <p:nvSpPr>
          <p:cNvPr id="3" name="内容占位符 2"/>
          <p:cNvSpPr>
            <a:spLocks noGrp="1"/>
          </p:cNvSpPr>
          <p:nvPr>
            <p:ph idx="1"/>
          </p:nvPr>
        </p:nvSpPr>
        <p:spPr/>
        <p:txBody>
          <a:bodyPr>
            <a:normAutofit lnSpcReduction="10000"/>
          </a:bodyPr>
          <a:p>
            <a:r>
              <a:rPr lang="zh-CN" altLang="en-US"/>
              <a:t>Since our model contains no recurrence and no convolution, in order for the model to make use of the</a:t>
            </a:r>
            <a:endParaRPr lang="zh-CN" altLang="en-US"/>
          </a:p>
          <a:p>
            <a:r>
              <a:rPr lang="zh-CN" altLang="en-US"/>
              <a:t>order of the sequence, we must inject some information about the relative or absolute position of the</a:t>
            </a:r>
            <a:endParaRPr lang="zh-CN" altLang="en-US"/>
          </a:p>
          <a:p>
            <a:r>
              <a:rPr lang="zh-CN" altLang="en-US"/>
              <a:t>5Table 1: Maximum path lengths, per-layer complexity and minimum number of sequential operations</a:t>
            </a:r>
            <a:endParaRPr lang="zh-CN" altLang="en-US"/>
          </a:p>
          <a:p>
            <a:r>
              <a:rPr lang="zh-CN" altLang="en-US"/>
              <a:t>for different layer types. n is the sequence length, d is the representation dimension, k is the kernel</a:t>
            </a:r>
            <a:endParaRPr lang="zh-CN" altLang="en-US"/>
          </a:p>
          <a:p>
            <a:r>
              <a:rPr lang="zh-CN" altLang="en-US"/>
              <a:t>size of convolutions and r the size of the neighborhood in restricted self-attention.</a:t>
            </a:r>
            <a:endParaRPr lang="zh-CN" altLang="en-US"/>
          </a:p>
        </p:txBody>
      </p:sp>
      <p:pic>
        <p:nvPicPr>
          <p:cNvPr id="4" name="图片 3" descr="QQ截图20220214210157"/>
          <p:cNvPicPr>
            <a:picLocks noChangeAspect="1"/>
          </p:cNvPicPr>
          <p:nvPr/>
        </p:nvPicPr>
        <p:blipFill>
          <a:blip r:embed="rId1"/>
          <a:stretch>
            <a:fillRect/>
          </a:stretch>
        </p:blipFill>
        <p:spPr>
          <a:xfrm>
            <a:off x="3851275" y="5072380"/>
            <a:ext cx="6396355" cy="1400175"/>
          </a:xfrm>
          <a:prstGeom prst="rect">
            <a:avLst/>
          </a:prstGeom>
        </p:spPr>
      </p:pic>
    </p:spTree>
    <p:custDataLst>
      <p:tags r:id="rId2"/>
    </p:custData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优势</a:t>
            </a:r>
            <a:endParaRPr lang="zh-CN" altLang="en-US"/>
          </a:p>
        </p:txBody>
      </p:sp>
      <p:sp>
        <p:nvSpPr>
          <p:cNvPr id="3" name="内容占位符 2"/>
          <p:cNvSpPr>
            <a:spLocks noGrp="1"/>
          </p:cNvSpPr>
          <p:nvPr>
            <p:ph idx="1"/>
          </p:nvPr>
        </p:nvSpPr>
        <p:spPr/>
        <p:txBody>
          <a:bodyPr/>
          <a:p>
            <a:r>
              <a:rPr lang="zh-CN" altLang="en-US"/>
              <a:t>复杂度低，时序不用等待，点对点距离短</a:t>
            </a:r>
            <a:endParaRPr lang="zh-CN" altLang="en-US"/>
          </a:p>
        </p:txBody>
      </p:sp>
      <p:pic>
        <p:nvPicPr>
          <p:cNvPr id="4" name="图片 3" descr="QQ截图20220214210420"/>
          <p:cNvPicPr>
            <a:picLocks noChangeAspect="1"/>
          </p:cNvPicPr>
          <p:nvPr/>
        </p:nvPicPr>
        <p:blipFill>
          <a:blip r:embed="rId1"/>
          <a:stretch>
            <a:fillRect/>
          </a:stretch>
        </p:blipFill>
        <p:spPr>
          <a:xfrm>
            <a:off x="762635" y="3326130"/>
            <a:ext cx="10058400" cy="2208530"/>
          </a:xfrm>
          <a:prstGeom prst="rect">
            <a:avLst/>
          </a:prstGeom>
        </p:spPr>
      </p:pic>
    </p:spTree>
    <p:custDataLst>
      <p:tags r:id="rId2"/>
    </p:custData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实验数据对比</a:t>
            </a:r>
            <a:endParaRPr lang="zh-CN" altLang="en-US"/>
          </a:p>
        </p:txBody>
      </p:sp>
      <p:sp>
        <p:nvSpPr>
          <p:cNvPr id="3" name="内容占位符 2"/>
          <p:cNvSpPr>
            <a:spLocks noGrp="1"/>
          </p:cNvSpPr>
          <p:nvPr>
            <p:ph idx="1"/>
          </p:nvPr>
        </p:nvSpPr>
        <p:spPr/>
        <p:txBody>
          <a:bodyPr/>
          <a:p>
            <a:endParaRPr lang="zh-CN" altLang="en-US"/>
          </a:p>
        </p:txBody>
      </p:sp>
      <p:pic>
        <p:nvPicPr>
          <p:cNvPr id="4" name="图片 3" descr="QQ截图20220214211328"/>
          <p:cNvPicPr>
            <a:picLocks noChangeAspect="1"/>
          </p:cNvPicPr>
          <p:nvPr/>
        </p:nvPicPr>
        <p:blipFill>
          <a:blip r:embed="rId1"/>
          <a:stretch>
            <a:fillRect/>
          </a:stretch>
        </p:blipFill>
        <p:spPr>
          <a:xfrm>
            <a:off x="539115" y="2210435"/>
            <a:ext cx="6777355" cy="3966845"/>
          </a:xfrm>
          <a:prstGeom prst="rect">
            <a:avLst/>
          </a:prstGeom>
        </p:spPr>
      </p:pic>
      <p:pic>
        <p:nvPicPr>
          <p:cNvPr id="5" name="图片 4" descr="QQ截图20220214211340"/>
          <p:cNvPicPr>
            <a:picLocks noChangeAspect="1"/>
          </p:cNvPicPr>
          <p:nvPr/>
        </p:nvPicPr>
        <p:blipFill>
          <a:blip r:embed="rId2"/>
          <a:stretch>
            <a:fillRect/>
          </a:stretch>
        </p:blipFill>
        <p:spPr>
          <a:xfrm>
            <a:off x="6895465" y="2359025"/>
            <a:ext cx="5111750" cy="2681605"/>
          </a:xfrm>
          <a:prstGeom prst="rect">
            <a:avLst/>
          </a:prstGeom>
        </p:spPr>
      </p:pic>
    </p:spTree>
    <p:custDataLst>
      <p:tags r:id="rId3"/>
    </p:custData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a:spLocks noGrp="1"/>
          </p:cNvSpPr>
          <p:nvPr>
            <p:ph type="ctrTitle"/>
          </p:nvPr>
        </p:nvSpPr>
        <p:spPr/>
        <p:txBody>
          <a:bodyPr>
            <a:normAutofit/>
          </a:bodyPr>
          <a:p>
            <a:r>
              <a:rPr lang="zh-CN" altLang="en-US" sz="3200"/>
              <a:t>BERT: Pre-training of Deep Bidirectional Transformers for</a:t>
            </a:r>
            <a:br>
              <a:rPr lang="zh-CN" altLang="en-US" sz="3200"/>
            </a:br>
            <a:r>
              <a:rPr lang="zh-CN" altLang="en-US" sz="3200"/>
              <a:t>Language Understanding</a:t>
            </a:r>
            <a:endParaRPr lang="zh-CN" altLang="en-US" sz="3200"/>
          </a:p>
        </p:txBody>
      </p:sp>
      <p:sp>
        <p:nvSpPr>
          <p:cNvPr id="5" name="副标题 4"/>
          <p:cNvSpPr>
            <a:spLocks noGrp="1"/>
          </p:cNvSpPr>
          <p:nvPr>
            <p:ph type="subTitle" idx="1"/>
          </p:nvPr>
        </p:nvSpPr>
        <p:spPr/>
        <p:txBody>
          <a:bodyPr/>
          <a:p>
            <a:r>
              <a:rPr lang="zh-CN" altLang="en-US"/>
              <a:t>Jacob Devlin Ming-Wei Chang Kenton Lee Kristina Toutanova</a:t>
            </a:r>
            <a:endParaRPr lang="zh-CN" altLang="en-US"/>
          </a:p>
        </p:txBody>
      </p:sp>
    </p:spTree>
    <p:custDataLst>
      <p:tags r:id="rId1"/>
    </p:custData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摘要</a:t>
            </a:r>
            <a:endParaRPr lang="zh-CN" altLang="en-US"/>
          </a:p>
        </p:txBody>
      </p:sp>
      <p:sp>
        <p:nvSpPr>
          <p:cNvPr id="3" name="内容占位符 2"/>
          <p:cNvSpPr>
            <a:spLocks noGrp="1"/>
          </p:cNvSpPr>
          <p:nvPr>
            <p:ph sz="half" idx="1"/>
          </p:nvPr>
        </p:nvSpPr>
        <p:spPr/>
        <p:txBody>
          <a:bodyPr>
            <a:normAutofit lnSpcReduction="10000"/>
          </a:bodyPr>
          <a:p>
            <a:pPr marL="0" algn="l">
              <a:buNone/>
            </a:pPr>
            <a:r>
              <a:rPr lang="en-US" altLang="zh-CN"/>
              <a:t>   </a:t>
            </a:r>
            <a:r>
              <a:rPr lang="en-US" altLang="zh-CN" sz="1600"/>
              <a:t> </a:t>
            </a:r>
            <a:r>
              <a:rPr lang="zh-CN" altLang="en-US" sz="1600"/>
              <a:t>We introduce a new language representation model called BERT, which stands for</a:t>
            </a:r>
            <a:r>
              <a:rPr lang="zh-CN" altLang="en-US" sz="1600">
                <a:solidFill>
                  <a:srgbClr val="FF0000"/>
                </a:solidFill>
              </a:rPr>
              <a:t>Bidirectional Encoder Representations fromTransformers</a:t>
            </a:r>
            <a:r>
              <a:rPr lang="zh-CN" altLang="en-US" sz="1600"/>
              <a:t>. Unlike recent language representation models (Peters et al., 2018a; Radford et al., 2018), BERT is designed to pretrain deep bidirectional representations fromunlabeled text by jointly conditioning on both left and right context in all layers. As a result,</a:t>
            </a:r>
            <a:r>
              <a:rPr lang="zh-CN" altLang="en-US" sz="1600">
                <a:solidFill>
                  <a:srgbClr val="FF0000"/>
                </a:solidFill>
              </a:rPr>
              <a:t> the pre-trained BERT model can be finetuned with just one additional output layer to create state-of-the-art models for a wide range of tasks</a:t>
            </a:r>
            <a:r>
              <a:rPr lang="zh-CN" altLang="en-US" sz="1600"/>
              <a:t>, such as question answering and language inference, without substantial taskspecific architecture modifications. BERT is conceptually simple and empirically powerful. It obtains new state-of-the-art results on eleven natural language processing tasks, including pushing the GLUE score to 80.5% (7.7% point absolute improvement), MultiNLI accuracy to 86.7% (4.6% absolute improvement), SQuAD v1.1 question answering Test F1 to 93.2 (1.5 point absolute improvement) and SQuAD v2.0 Test F1 to 83.1 (5.1 point absolute improvement).</a:t>
            </a:r>
            <a:endParaRPr lang="zh-CN" altLang="en-US" sz="1600"/>
          </a:p>
        </p:txBody>
      </p:sp>
      <p:sp>
        <p:nvSpPr>
          <p:cNvPr id="7" name="内容占位符 6"/>
          <p:cNvSpPr>
            <a:spLocks noGrp="1"/>
          </p:cNvSpPr>
          <p:nvPr>
            <p:ph sz="half" idx="2"/>
          </p:nvPr>
        </p:nvSpPr>
        <p:spPr/>
        <p:txBody>
          <a:bodyPr/>
          <a:p>
            <a:r>
              <a:rPr lang="en-US" sz="2000"/>
              <a:t>1.transformer</a:t>
            </a:r>
            <a:r>
              <a:rPr lang="zh-CN" altLang="en-US" sz="2000"/>
              <a:t>双向的编码器表示</a:t>
            </a:r>
            <a:endParaRPr lang="zh-CN" altLang="en-US" sz="2000"/>
          </a:p>
          <a:p>
            <a:r>
              <a:rPr lang="en-US" altLang="zh-CN" sz="2000"/>
              <a:t>2.</a:t>
            </a:r>
            <a:r>
              <a:rPr lang="zh-CN" altLang="en-US" sz="2000"/>
              <a:t>无标号数据，联系上下左右信息</a:t>
            </a:r>
            <a:endParaRPr lang="zh-CN" altLang="en-US" sz="2000"/>
          </a:p>
          <a:p>
            <a:r>
              <a:rPr lang="en-US" altLang="zh-CN" sz="2000"/>
              <a:t>3.</a:t>
            </a:r>
            <a:r>
              <a:rPr lang="zh-CN" altLang="en-US" sz="2000"/>
              <a:t>只用加一层额外的输出层就能完成很好的结果</a:t>
            </a:r>
            <a:endParaRPr lang="zh-CN" altLang="en-US" sz="2000"/>
          </a:p>
        </p:txBody>
      </p:sp>
    </p:spTree>
    <p:custDataLst>
      <p:tags r:id="rId1"/>
    </p:custData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a:spLocks noGrp="1"/>
          </p:cNvSpPr>
          <p:nvPr>
            <p:ph type="title"/>
          </p:nvPr>
        </p:nvSpPr>
        <p:spPr/>
        <p:txBody>
          <a:bodyPr>
            <a:normAutofit/>
          </a:bodyPr>
          <a:p>
            <a:r>
              <a:rPr lang="zh-CN" dirty="0">
                <a:sym typeface="+mn-ea"/>
              </a:rPr>
              <a:t>贡献总结</a:t>
            </a:r>
            <a:endParaRPr lang="zh-CN"/>
          </a:p>
        </p:txBody>
      </p:sp>
      <p:sp>
        <p:nvSpPr>
          <p:cNvPr id="5" name="内容占位符 4"/>
          <p:cNvSpPr>
            <a:spLocks noGrp="1"/>
          </p:cNvSpPr>
          <p:nvPr>
            <p:ph sz="half" idx="2"/>
          </p:nvPr>
        </p:nvSpPr>
        <p:spPr/>
        <p:txBody>
          <a:bodyPr/>
          <a:p>
            <a:pPr algn="l"/>
            <a:r>
              <a:rPr lang="en-US" sz="2000"/>
              <a:t>1.</a:t>
            </a:r>
            <a:r>
              <a:rPr lang="zh-CN" altLang="en-US" sz="2000"/>
              <a:t>使做预训练之一行为得到广泛传播</a:t>
            </a:r>
            <a:endParaRPr lang="zh-CN" altLang="en-US" sz="2000"/>
          </a:p>
          <a:p>
            <a:pPr algn="l"/>
            <a:r>
              <a:rPr lang="en-US" altLang="zh-CN" sz="2000"/>
              <a:t>2.</a:t>
            </a:r>
            <a:r>
              <a:rPr lang="zh-CN" altLang="en-US" sz="2000"/>
              <a:t>传统的语言模型一般都是单向的，一般也是从左至右或者从右至左的顺序，</a:t>
            </a:r>
            <a:r>
              <a:rPr lang="en-US" altLang="zh-CN" sz="2000"/>
              <a:t>BERT</a:t>
            </a:r>
            <a:r>
              <a:rPr lang="zh-CN" altLang="en-US" sz="2000"/>
              <a:t>运用了双向信息</a:t>
            </a:r>
            <a:endParaRPr lang="zh-CN" altLang="en-US" sz="2000"/>
          </a:p>
          <a:p>
            <a:pPr algn="l"/>
            <a:r>
              <a:rPr lang="en-US" altLang="zh-CN" sz="2000"/>
              <a:t>3.</a:t>
            </a:r>
            <a:r>
              <a:rPr lang="zh-CN" altLang="en-US" sz="2000"/>
              <a:t>第一个基于微调的</a:t>
            </a:r>
            <a:r>
              <a:rPr lang="en-US" altLang="zh-CN" sz="2000"/>
              <a:t>NLP</a:t>
            </a:r>
            <a:r>
              <a:rPr lang="zh-CN" altLang="en-US" sz="2000"/>
              <a:t>模型</a:t>
            </a:r>
            <a:endParaRPr lang="zh-CN" altLang="en-US" sz="2000"/>
          </a:p>
          <a:p>
            <a:pPr algn="l"/>
            <a:r>
              <a:rPr lang="en-US" altLang="zh-CN" sz="2000"/>
              <a:t>4.</a:t>
            </a:r>
            <a:r>
              <a:rPr lang="zh-CN" altLang="en-US" sz="2000"/>
              <a:t>运用掩码形成了一个类似完形填空的机制</a:t>
            </a:r>
            <a:endParaRPr lang="zh-CN" altLang="en-US" sz="2000"/>
          </a:p>
          <a:p>
            <a:pPr algn="l"/>
            <a:r>
              <a:rPr lang="en-US" altLang="zh-CN" sz="2000"/>
              <a:t>5.</a:t>
            </a:r>
            <a:r>
              <a:rPr lang="zh-CN" altLang="en-US" sz="2000"/>
              <a:t>运用广泛，可以处理不同语言</a:t>
            </a:r>
            <a:endParaRPr lang="zh-CN" altLang="en-US" sz="2000"/>
          </a:p>
        </p:txBody>
      </p:sp>
      <p:sp>
        <p:nvSpPr>
          <p:cNvPr id="6" name="内容占位符 5"/>
          <p:cNvSpPr>
            <a:spLocks noGrp="1"/>
          </p:cNvSpPr>
          <p:nvPr>
            <p:ph sz="half" idx="1"/>
          </p:nvPr>
        </p:nvSpPr>
        <p:spPr/>
        <p:txBody>
          <a:bodyPr>
            <a:normAutofit/>
          </a:bodyPr>
          <a:p>
            <a:pPr marL="0" algn="l">
              <a:buNone/>
            </a:pPr>
            <a:r>
              <a:rPr lang="en-US" altLang="zh-CN"/>
              <a:t>  </a:t>
            </a:r>
            <a:r>
              <a:rPr lang="en-US" altLang="zh-CN" b="1"/>
              <a:t> </a:t>
            </a:r>
            <a:r>
              <a:rPr lang="en-US" altLang="zh-CN" sz="1200" b="1">
                <a:latin typeface="+mn-ea"/>
              </a:rPr>
              <a:t> </a:t>
            </a:r>
            <a:r>
              <a:rPr lang="en-US" altLang="zh-CN" sz="1600" b="1">
                <a:latin typeface="+mn-ea"/>
              </a:rPr>
              <a:t> </a:t>
            </a:r>
            <a:r>
              <a:rPr lang="zh-CN" altLang="en-US" sz="1600"/>
              <a:t> Recent empirical improvements due to transfer learning with language models have demonstrated that rich, unsupervised pre-training is an integral part of many language understanding systems. In particular, these results enable even low-resource tasks to benefit from deep unidirectional architectures. Our major contribution is further generalizing these findings to deep bidirectional architectures, allowing the same pre-trained model to successfully tackle a broad set of NLP tasks.</a:t>
            </a:r>
            <a:endParaRPr lang="zh-CN" altLang="en-US" sz="1600"/>
          </a:p>
        </p:txBody>
      </p:sp>
    </p:spTree>
    <p:custDataLst>
      <p:tags r:id="rId1"/>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论文列表</a:t>
            </a:r>
            <a:endParaRPr lang="zh-CN" altLang="en-US"/>
          </a:p>
        </p:txBody>
      </p:sp>
      <p:graphicFrame>
        <p:nvGraphicFramePr>
          <p:cNvPr id="4" name="内容占位符 3"/>
          <p:cNvGraphicFramePr/>
          <p:nvPr>
            <p:ph idx="1"/>
          </p:nvPr>
        </p:nvGraphicFramePr>
        <p:xfrm>
          <a:off x="838200" y="1421765"/>
          <a:ext cx="11144250" cy="5377180"/>
        </p:xfrm>
        <a:graphic>
          <a:graphicData uri="http://schemas.openxmlformats.org/drawingml/2006/table">
            <a:tbl>
              <a:tblPr firstRow="1" bandRow="1">
                <a:tableStyleId>{5C22544A-7EE6-4342-B048-85BDC9FD1C3A}</a:tableStyleId>
              </a:tblPr>
              <a:tblGrid>
                <a:gridCol w="5572125"/>
                <a:gridCol w="5572125"/>
              </a:tblGrid>
              <a:tr h="706755">
                <a:tc>
                  <a:txBody>
                    <a:bodyPr/>
                    <a:p>
                      <a:pPr>
                        <a:buNone/>
                      </a:pPr>
                      <a:r>
                        <a:rPr lang="zh-CN" altLang="en-US"/>
                        <a:t>论文名称</a:t>
                      </a:r>
                      <a:endParaRPr lang="zh-CN" altLang="en-US"/>
                    </a:p>
                  </a:txBody>
                  <a:tcPr/>
                </a:tc>
                <a:tc>
                  <a:txBody>
                    <a:bodyPr/>
                    <a:p>
                      <a:pPr>
                        <a:buNone/>
                      </a:pPr>
                      <a:r>
                        <a:rPr lang="zh-CN" altLang="en-US"/>
                        <a:t>作者</a:t>
                      </a:r>
                      <a:endParaRPr lang="zh-CN" altLang="en-US"/>
                    </a:p>
                  </a:txBody>
                  <a:tcPr/>
                </a:tc>
              </a:tr>
              <a:tr h="915670">
                <a:tc>
                  <a:txBody>
                    <a:bodyPr/>
                    <a:p>
                      <a:pPr>
                        <a:buNone/>
                      </a:pPr>
                      <a:r>
                        <a:rPr lang="zh-CN" altLang="en-US"/>
                        <a:t>Masked Autoencoders Are Scalable Vision Learners</a:t>
                      </a:r>
                      <a:endParaRPr lang="zh-CN" altLang="en-US"/>
                    </a:p>
                    <a:p>
                      <a:pPr>
                        <a:buNone/>
                      </a:pPr>
                      <a:r>
                        <a:rPr lang="zh-CN" altLang="en-US"/>
                        <a:t>（</a:t>
                      </a:r>
                      <a:r>
                        <a:rPr lang="en-US" altLang="zh-CN"/>
                        <a:t>MAE</a:t>
                      </a:r>
                      <a:r>
                        <a:rPr lang="zh-CN" altLang="en-US"/>
                        <a:t>）</a:t>
                      </a:r>
                      <a:endParaRPr lang="zh-CN" altLang="en-US"/>
                    </a:p>
                  </a:txBody>
                  <a:tcPr/>
                </a:tc>
                <a:tc>
                  <a:txBody>
                    <a:bodyPr/>
                    <a:p>
                      <a:pPr>
                        <a:buNone/>
                      </a:pPr>
                      <a:r>
                        <a:rPr lang="zh-CN" altLang="en-US" sz="1200"/>
                        <a:t>Kaiming He∗;y Xinlei Chen∗ Saining Xie Yanghao Li Piotr Dollar Ross Girshick</a:t>
                      </a:r>
                      <a:endParaRPr lang="zh-CN" altLang="en-US" sz="1200"/>
                    </a:p>
                  </a:txBody>
                  <a:tcPr/>
                </a:tc>
              </a:tr>
              <a:tr h="1190625">
                <a:tc>
                  <a:txBody>
                    <a:bodyPr/>
                    <a:p>
                      <a:pPr>
                        <a:buNone/>
                      </a:pPr>
                      <a:r>
                        <a:rPr lang="zh-CN" altLang="en-US"/>
                        <a:t>AN IMAGE IS WORTH 16X16 WORDS:TRANSFORMERS FOR IMAGE RECOGNITION AT SCALE   </a:t>
                      </a:r>
                      <a:r>
                        <a:rPr lang="en-US" altLang="zh-CN"/>
                        <a:t>(ViT)</a:t>
                      </a:r>
                      <a:endParaRPr lang="en-US" altLang="zh-CN"/>
                    </a:p>
                  </a:txBody>
                  <a:tcPr/>
                </a:tc>
                <a:tc>
                  <a:txBody>
                    <a:bodyPr/>
                    <a:p>
                      <a:pPr>
                        <a:buNone/>
                      </a:pPr>
                      <a:r>
                        <a:rPr lang="zh-CN" altLang="en-US" sz="1200"/>
                        <a:t>Alexey Dosovitskiy∗;y, Lucas Beyer∗, Alexander Kolesnikov∗, Dirk Weissenborn∗,</a:t>
                      </a:r>
                      <a:endParaRPr lang="zh-CN" altLang="en-US" sz="1200"/>
                    </a:p>
                    <a:p>
                      <a:pPr>
                        <a:buNone/>
                      </a:pPr>
                      <a:r>
                        <a:rPr lang="zh-CN" altLang="en-US" sz="1200"/>
                        <a:t>Xiaohua Zhai∗, Thomas Unterthiner, Mostafa Dehghani, Matthias Minderer,</a:t>
                      </a:r>
                      <a:endParaRPr lang="zh-CN" altLang="en-US" sz="1200"/>
                    </a:p>
                    <a:p>
                      <a:pPr>
                        <a:buNone/>
                      </a:pPr>
                      <a:r>
                        <a:rPr lang="zh-CN" altLang="en-US" sz="1200"/>
                        <a:t>Georg Heigold, Sylvain Gelly, Jakob Uszkoreit, Neil Houlsby∗;y</a:t>
                      </a:r>
                      <a:endParaRPr lang="zh-CN" altLang="en-US" sz="1200"/>
                    </a:p>
                  </a:txBody>
                  <a:tcPr/>
                </a:tc>
              </a:tr>
              <a:tr h="824230">
                <a:tc>
                  <a:txBody>
                    <a:bodyPr/>
                    <a:p>
                      <a:pPr>
                        <a:buNone/>
                      </a:pPr>
                      <a:r>
                        <a:rPr lang="zh-CN" altLang="en-US"/>
                        <a:t>Attention Is All You Need</a:t>
                      </a:r>
                      <a:endParaRPr lang="zh-CN" altLang="en-US"/>
                    </a:p>
                    <a:p>
                      <a:pPr>
                        <a:buNone/>
                      </a:pPr>
                      <a:r>
                        <a:rPr lang="en-US" altLang="zh-CN"/>
                        <a:t>(Transformer)</a:t>
                      </a:r>
                      <a:endParaRPr lang="en-US" altLang="zh-CN"/>
                    </a:p>
                  </a:txBody>
                  <a:tcPr/>
                </a:tc>
                <a:tc>
                  <a:txBody>
                    <a:bodyPr/>
                    <a:p>
                      <a:pPr>
                        <a:buNone/>
                      </a:pPr>
                      <a:r>
                        <a:rPr lang="zh-CN" altLang="en-US" sz="1200"/>
                        <a:t>Ashish Vaswani∗Noam Shazeer∗</a:t>
                      </a:r>
                      <a:endParaRPr lang="zh-CN" altLang="en-US" sz="1200"/>
                    </a:p>
                    <a:p>
                      <a:pPr>
                        <a:buNone/>
                      </a:pPr>
                      <a:r>
                        <a:rPr lang="zh-CN" altLang="en-US" sz="1200"/>
                        <a:t>Niki Parmar∗Jakob Uszkoreit∗</a:t>
                      </a:r>
                      <a:endParaRPr lang="zh-CN" altLang="en-US" sz="1200"/>
                    </a:p>
                    <a:p>
                      <a:pPr>
                        <a:buNone/>
                      </a:pPr>
                      <a:r>
                        <a:rPr lang="zh-CN" altLang="en-US" sz="1200"/>
                        <a:t>Llion Jones∗Aidan N. Gomez∗ y</a:t>
                      </a:r>
                      <a:endParaRPr lang="zh-CN" altLang="en-US" sz="1200"/>
                    </a:p>
                    <a:p>
                      <a:pPr>
                        <a:buNone/>
                      </a:pPr>
                      <a:r>
                        <a:rPr lang="zh-CN" altLang="en-US" sz="1200"/>
                        <a:t>Łukasz Kaiser∗</a:t>
                      </a:r>
                      <a:endParaRPr lang="zh-CN" altLang="en-US" sz="1200"/>
                    </a:p>
                  </a:txBody>
                  <a:tcPr/>
                </a:tc>
              </a:tr>
              <a:tr h="824230">
                <a:tc>
                  <a:txBody>
                    <a:bodyPr/>
                    <a:p>
                      <a:pPr>
                        <a:buNone/>
                      </a:pPr>
                      <a:r>
                        <a:rPr lang="zh-CN" altLang="en-US"/>
                        <a:t>SwinIR: Image Restoration Using Swin Transformer</a:t>
                      </a:r>
                      <a:endParaRPr lang="zh-CN" altLang="en-US"/>
                    </a:p>
                    <a:p>
                      <a:pPr>
                        <a:buNone/>
                      </a:pPr>
                      <a:r>
                        <a:rPr lang="zh-CN" altLang="en-US"/>
                        <a:t>（</a:t>
                      </a:r>
                      <a:r>
                        <a:rPr lang="zh-CN" altLang="en-US" sz="1800">
                          <a:sym typeface="+mn-ea"/>
                        </a:rPr>
                        <a:t>SwinIR</a:t>
                      </a:r>
                      <a:r>
                        <a:rPr lang="zh-CN" altLang="en-US"/>
                        <a:t>）</a:t>
                      </a:r>
                      <a:endParaRPr lang="zh-CN" altLang="en-US"/>
                    </a:p>
                  </a:txBody>
                  <a:tcPr/>
                </a:tc>
                <a:tc>
                  <a:txBody>
                    <a:bodyPr/>
                    <a:p>
                      <a:pPr>
                        <a:buNone/>
                      </a:pPr>
                      <a:r>
                        <a:rPr lang="zh-CN" altLang="en-US" sz="1200"/>
                        <a:t>Jingyun Liang1 Jiezhang Cao1 Guolei Sun1 Kai Zhang1;* Luc Van Gool1;2 Radu Timofte1</a:t>
                      </a:r>
                      <a:endParaRPr lang="zh-CN" altLang="en-US" sz="1200"/>
                    </a:p>
                    <a:p>
                      <a:pPr>
                        <a:buNone/>
                      </a:pPr>
                      <a:r>
                        <a:rPr lang="zh-CN" altLang="en-US" sz="1200"/>
                        <a:t>1Computer Vision Lab, ETH Zurich, Switzerland 2KU Leuven, Belgium</a:t>
                      </a:r>
                      <a:endParaRPr lang="zh-CN" altLang="en-US" sz="1200"/>
                    </a:p>
                  </a:txBody>
                  <a:tcPr/>
                </a:tc>
              </a:tr>
              <a:tr h="915670">
                <a:tc>
                  <a:txBody>
                    <a:bodyPr/>
                    <a:p>
                      <a:pPr>
                        <a:buNone/>
                      </a:pPr>
                      <a:r>
                        <a:rPr lang="zh-CN" altLang="en-US"/>
                        <a:t>GIRAFFE: Representing Scenes as Compositional Generative Neural Feature Fields</a:t>
                      </a:r>
                      <a:endParaRPr lang="zh-CN" altLang="en-US"/>
                    </a:p>
                    <a:p>
                      <a:pPr>
                        <a:buNone/>
                      </a:pPr>
                      <a:r>
                        <a:rPr lang="zh-CN" altLang="en-US"/>
                        <a:t>（</a:t>
                      </a:r>
                      <a:r>
                        <a:rPr lang="zh-CN" altLang="en-US" sz="1800">
                          <a:sym typeface="+mn-ea"/>
                        </a:rPr>
                        <a:t>GIRAFFE</a:t>
                      </a:r>
                      <a:r>
                        <a:rPr lang="zh-CN" altLang="en-US"/>
                        <a:t>）</a:t>
                      </a:r>
                      <a:endParaRPr lang="zh-CN" altLang="en-US"/>
                    </a:p>
                  </a:txBody>
                  <a:tcPr/>
                </a:tc>
                <a:tc>
                  <a:txBody>
                    <a:bodyPr/>
                    <a:p>
                      <a:pPr>
                        <a:buNone/>
                      </a:pPr>
                      <a:r>
                        <a:rPr lang="zh-CN" altLang="en-US" sz="1200"/>
                        <a:t>Michael Niemeyer1;2 Andreas Geiger1;2</a:t>
                      </a:r>
                      <a:endParaRPr lang="zh-CN" altLang="en-US" sz="1200"/>
                    </a:p>
                    <a:p>
                      <a:pPr>
                        <a:buNone/>
                      </a:pPr>
                      <a:r>
                        <a:rPr lang="zh-CN" altLang="en-US" sz="1200"/>
                        <a:t>1Max Planck Institute for Intelligent Systems, Tubingen ¨ 2University of Tubingen</a:t>
                      </a:r>
                      <a:endParaRPr lang="zh-CN" altLang="en-US" sz="1200"/>
                    </a:p>
                  </a:txBody>
                  <a:tcPr/>
                </a:tc>
              </a:tr>
            </a:tbl>
          </a:graphicData>
        </a:graphic>
      </p:graphicFrame>
    </p:spTree>
    <p:custDataLst>
      <p:tags r:id="rId1"/>
    </p:custData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结构图</a:t>
            </a:r>
            <a:endParaRPr lang="zh-CN" altLang="en-US"/>
          </a:p>
        </p:txBody>
      </p:sp>
      <p:pic>
        <p:nvPicPr>
          <p:cNvPr id="5" name="图片 4" descr="QQ截图20220215102553"/>
          <p:cNvPicPr>
            <a:picLocks noChangeAspect="1"/>
          </p:cNvPicPr>
          <p:nvPr/>
        </p:nvPicPr>
        <p:blipFill>
          <a:blip r:embed="rId1"/>
          <a:stretch>
            <a:fillRect/>
          </a:stretch>
        </p:blipFill>
        <p:spPr>
          <a:xfrm>
            <a:off x="1356360" y="3430270"/>
            <a:ext cx="7628255" cy="3395345"/>
          </a:xfrm>
          <a:prstGeom prst="rect">
            <a:avLst/>
          </a:prstGeom>
        </p:spPr>
      </p:pic>
      <p:sp>
        <p:nvSpPr>
          <p:cNvPr id="7" name="文本框 6"/>
          <p:cNvSpPr txBox="1"/>
          <p:nvPr/>
        </p:nvSpPr>
        <p:spPr>
          <a:xfrm>
            <a:off x="673100" y="1691005"/>
            <a:ext cx="10607040" cy="1476375"/>
          </a:xfrm>
          <a:prstGeom prst="rect">
            <a:avLst/>
          </a:prstGeom>
          <a:noFill/>
        </p:spPr>
        <p:txBody>
          <a:bodyPr wrap="square" rtlCol="0">
            <a:spAutoFit/>
          </a:bodyPr>
          <a:p>
            <a:r>
              <a:rPr lang="zh-CN" altLang="en-US"/>
              <a:t>预训练：在无标号的数据上训练</a:t>
            </a:r>
            <a:endParaRPr lang="zh-CN" altLang="en-US"/>
          </a:p>
          <a:p>
            <a:endParaRPr lang="zh-CN" altLang="en-US"/>
          </a:p>
          <a:p>
            <a:r>
              <a:rPr lang="zh-CN" altLang="en-US"/>
              <a:t>微调：用的是有标号的数据，权重初始化标准为预训练好的权重，每一个下游任务都会创建一个</a:t>
            </a:r>
            <a:r>
              <a:rPr lang="en-US" altLang="zh-CN"/>
              <a:t>bert</a:t>
            </a:r>
            <a:r>
              <a:rPr lang="zh-CN" altLang="en-US"/>
              <a:t>模型作为初始化</a:t>
            </a:r>
            <a:endParaRPr lang="zh-CN" altLang="en-US"/>
          </a:p>
          <a:p>
            <a:endParaRPr lang="zh-CN" altLang="en-US"/>
          </a:p>
        </p:txBody>
      </p:sp>
    </p:spTree>
    <p:custDataLst>
      <p:tags r:id="rId2"/>
    </p:custData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a:spLocks noGrp="1"/>
          </p:cNvSpPr>
          <p:nvPr>
            <p:ph type="title"/>
          </p:nvPr>
        </p:nvSpPr>
        <p:spPr/>
        <p:txBody>
          <a:bodyPr/>
          <a:p>
            <a:r>
              <a:rPr lang="en-US" altLang="zh-CN"/>
              <a:t>transformer</a:t>
            </a:r>
            <a:r>
              <a:rPr lang="zh-CN" altLang="en-US"/>
              <a:t>块的改动</a:t>
            </a:r>
            <a:endParaRPr lang="zh-CN" altLang="en-US"/>
          </a:p>
        </p:txBody>
      </p:sp>
      <p:sp>
        <p:nvSpPr>
          <p:cNvPr id="6" name="内容占位符 5"/>
          <p:cNvSpPr>
            <a:spLocks noGrp="1"/>
          </p:cNvSpPr>
          <p:nvPr>
            <p:ph idx="1"/>
          </p:nvPr>
        </p:nvSpPr>
        <p:spPr/>
        <p:txBody>
          <a:bodyPr>
            <a:normAutofit/>
          </a:bodyPr>
          <a:p>
            <a:r>
              <a:rPr lang="zh-CN" altLang="en-US"/>
              <a:t>In this work, we denote the number of layers(i.e., Transformer blocks) as L, the hidden size as H, and the number of self-attention heads as A We primarily report results on two model sizes: BERTBASE (</a:t>
            </a:r>
            <a:r>
              <a:rPr lang="zh-CN" altLang="en-US">
                <a:solidFill>
                  <a:srgbClr val="FF0000"/>
                </a:solidFill>
              </a:rPr>
              <a:t>L=12, H=768, A=12, Total Parameters=110M</a:t>
            </a:r>
            <a:r>
              <a:rPr lang="zh-CN" altLang="en-US"/>
              <a:t>) and BERTLARGE (</a:t>
            </a:r>
            <a:r>
              <a:rPr lang="zh-CN" altLang="en-US">
                <a:solidFill>
                  <a:srgbClr val="FF0000"/>
                </a:solidFill>
              </a:rPr>
              <a:t>L=24, H=1024,A=16,TotalParameters=340M</a:t>
            </a:r>
            <a:r>
              <a:rPr lang="zh-CN" altLang="en-US"/>
              <a:t>).BERTBASE was chosen to have the same modelsize as OpenAI GPT for comparison purposes. Critically, however, the BERT Transformer uses bidirectional self-attention, while the GPT Transformer uses constrained self-attention where every token can only attend to context to its left.</a:t>
            </a:r>
            <a:endParaRPr lang="zh-CN" altLang="en-US"/>
          </a:p>
        </p:txBody>
      </p:sp>
    </p:spTree>
    <p:custDataLst>
      <p:tags r:id="rId1"/>
    </p:custData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zh-CN" altLang="en-US"/>
              <a:t>输入的处理</a:t>
            </a:r>
            <a:br>
              <a:rPr lang="zh-CN" altLang="en-US"/>
            </a:br>
            <a:r>
              <a:rPr lang="zh-CN" altLang="en-US">
                <a:sym typeface="+mn-ea"/>
              </a:rPr>
              <a:t>Input/Output Representations</a:t>
            </a:r>
            <a:endParaRPr lang="zh-CN" altLang="en-US"/>
          </a:p>
        </p:txBody>
      </p:sp>
      <p:sp>
        <p:nvSpPr>
          <p:cNvPr id="4" name="内容占位符 3"/>
          <p:cNvSpPr>
            <a:spLocks noGrp="1"/>
          </p:cNvSpPr>
          <p:nvPr>
            <p:ph sz="half" idx="1"/>
          </p:nvPr>
        </p:nvSpPr>
        <p:spPr/>
        <p:txBody>
          <a:bodyPr>
            <a:normAutofit fontScale="55000"/>
          </a:bodyPr>
          <a:p>
            <a:r>
              <a:rPr lang="zh-CN" altLang="en-US"/>
              <a:t>To make BERT handle a variety of down-stream tasks, our input representation is able to unambiguously represent both</a:t>
            </a:r>
            <a:r>
              <a:rPr lang="zh-CN" altLang="en-US">
                <a:solidFill>
                  <a:srgbClr val="FF0000"/>
                </a:solidFill>
              </a:rPr>
              <a:t> a single sentence and a pair of sentences </a:t>
            </a:r>
            <a:r>
              <a:rPr lang="zh-CN" altLang="en-US"/>
              <a:t>(e.g., h Question, Answer i) in one token sequence. Throughout this work, a “sentence” can be an arbitrary span of contiguous text, rather than an actual linguistic sentence. A “sequence” refers to the input token sequence to BERT, which may be a single sentence or two sentences packed together. We use</a:t>
            </a:r>
            <a:r>
              <a:rPr lang="zh-CN" altLang="en-US">
                <a:solidFill>
                  <a:srgbClr val="FF0000"/>
                </a:solidFill>
              </a:rPr>
              <a:t> WordPiece embeddings</a:t>
            </a:r>
            <a:r>
              <a:rPr lang="zh-CN" altLang="en-US"/>
              <a:t> (Wu et al.,2016) with a 30,000 token vocabulary. The first token of every sequence is always </a:t>
            </a:r>
            <a:r>
              <a:rPr lang="zh-CN" altLang="en-US">
                <a:solidFill>
                  <a:srgbClr val="FF0000"/>
                </a:solidFill>
              </a:rPr>
              <a:t>a special classification token</a:t>
            </a:r>
            <a:r>
              <a:rPr lang="zh-CN" altLang="en-US"/>
              <a:t> ([</a:t>
            </a:r>
            <a:r>
              <a:rPr lang="zh-CN" altLang="en-US">
                <a:solidFill>
                  <a:srgbClr val="FF0000"/>
                </a:solidFill>
              </a:rPr>
              <a:t>CLS</a:t>
            </a:r>
            <a:r>
              <a:rPr lang="zh-CN" altLang="en-US"/>
              <a:t>]). The final hidden state corresponding to this token is used as the </a:t>
            </a:r>
            <a:r>
              <a:rPr lang="zh-CN" altLang="en-US">
                <a:solidFill>
                  <a:srgbClr val="FF0000"/>
                </a:solidFill>
              </a:rPr>
              <a:t>aggregate sequence representation for classification tasks</a:t>
            </a:r>
            <a:r>
              <a:rPr lang="zh-CN" altLang="en-US"/>
              <a:t>. Sentence pairs are packed together into a single sequence. We differentiate the sentences in two ways. </a:t>
            </a:r>
            <a:r>
              <a:rPr lang="zh-CN" altLang="en-US">
                <a:solidFill>
                  <a:srgbClr val="FF0000"/>
                </a:solidFill>
              </a:rPr>
              <a:t>First, we separate them with a special token </a:t>
            </a:r>
            <a:r>
              <a:rPr lang="zh-CN" altLang="en-US"/>
              <a:t>([</a:t>
            </a:r>
            <a:r>
              <a:rPr lang="zh-CN" altLang="en-US">
                <a:solidFill>
                  <a:srgbClr val="FF0000"/>
                </a:solidFill>
              </a:rPr>
              <a:t>SEP</a:t>
            </a:r>
            <a:r>
              <a:rPr lang="zh-CN" altLang="en-US"/>
              <a:t>]). Second, we add a learned embedding to every token indicating whether it belongs to sentence A or sentence B. As shown in Figure 1,</a:t>
            </a:r>
            <a:endParaRPr lang="zh-CN" altLang="en-US"/>
          </a:p>
        </p:txBody>
      </p:sp>
      <p:sp>
        <p:nvSpPr>
          <p:cNvPr id="5" name="内容占位符 4"/>
          <p:cNvSpPr>
            <a:spLocks noGrp="1"/>
          </p:cNvSpPr>
          <p:nvPr>
            <p:ph sz="half" idx="2"/>
          </p:nvPr>
        </p:nvSpPr>
        <p:spPr>
          <a:xfrm>
            <a:off x="6293485" y="1470025"/>
            <a:ext cx="5181600" cy="4351338"/>
          </a:xfrm>
        </p:spPr>
        <p:txBody>
          <a:bodyPr/>
          <a:p>
            <a:r>
              <a:rPr lang="zh-CN" altLang="en-US"/>
              <a:t>输入可以是一个句子或者是一个句子对，长词切高频词根来减小运算</a:t>
            </a:r>
            <a:endParaRPr lang="zh-CN" altLang="en-US"/>
          </a:p>
          <a:p>
            <a:r>
              <a:rPr lang="zh-CN" altLang="en-US"/>
              <a:t>句首放入特殊字符</a:t>
            </a:r>
            <a:r>
              <a:rPr lang="en-US" altLang="zh-CN"/>
              <a:t>cls</a:t>
            </a:r>
            <a:r>
              <a:rPr lang="zh-CN" altLang="en-US"/>
              <a:t>来展现句子层面的全局信息，在每个句子后面放入标志</a:t>
            </a:r>
            <a:r>
              <a:rPr lang="en-US" altLang="zh-CN"/>
              <a:t>sep</a:t>
            </a:r>
            <a:r>
              <a:rPr lang="zh-CN" altLang="en-US"/>
              <a:t>来区分句子对中的两个句子</a:t>
            </a:r>
            <a:endParaRPr lang="zh-CN" altLang="en-US"/>
          </a:p>
        </p:txBody>
      </p:sp>
      <p:pic>
        <p:nvPicPr>
          <p:cNvPr id="6" name="图片 5" descr="QQ截图20220215104513"/>
          <p:cNvPicPr>
            <a:picLocks noChangeAspect="1"/>
          </p:cNvPicPr>
          <p:nvPr/>
        </p:nvPicPr>
        <p:blipFill>
          <a:blip r:embed="rId1"/>
          <a:stretch>
            <a:fillRect/>
          </a:stretch>
        </p:blipFill>
        <p:spPr>
          <a:xfrm>
            <a:off x="6459220" y="3574415"/>
            <a:ext cx="4379595" cy="3095625"/>
          </a:xfrm>
          <a:prstGeom prst="rect">
            <a:avLst/>
          </a:prstGeom>
        </p:spPr>
      </p:pic>
      <p:sp>
        <p:nvSpPr>
          <p:cNvPr id="7" name="矩形 6"/>
          <p:cNvSpPr/>
          <p:nvPr/>
        </p:nvSpPr>
        <p:spPr>
          <a:xfrm>
            <a:off x="6293485" y="5360035"/>
            <a:ext cx="4406265" cy="461645"/>
          </a:xfrm>
          <a:prstGeom prst="rect">
            <a:avLst/>
          </a:prstGeom>
          <a:noFill/>
          <a:ln w="76200">
            <a:solidFill>
              <a:schemeClr val="accent2">
                <a:lumMod val="75000"/>
              </a:schemeClr>
            </a:solidFill>
          </a:ln>
          <a:extLst>
            <a:ext uri="{909E8E84-426E-40DD-AFC4-6F175D3DCCD1}">
              <a14:hiddenFill xmlns:a14="http://schemas.microsoft.com/office/drawing/2010/main">
                <a:solidFill>
                  <a:schemeClr val="bg1"/>
                </a:solidFill>
              </a14:hiddenFill>
            </a:ext>
          </a:extLst>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cxnSp>
        <p:nvCxnSpPr>
          <p:cNvPr id="8" name="直接箭头连接符 7"/>
          <p:cNvCxnSpPr/>
          <p:nvPr/>
        </p:nvCxnSpPr>
        <p:spPr>
          <a:xfrm flipV="1">
            <a:off x="5288280" y="5657215"/>
            <a:ext cx="848360" cy="222250"/>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spTree>
    <p:custDataLst>
      <p:tags r:id="rId2"/>
    </p:custData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zh-CN" altLang="en-US">
                <a:sym typeface="+mn-ea"/>
              </a:rPr>
              <a:t>输入的处理</a:t>
            </a:r>
            <a:br>
              <a:rPr lang="zh-CN" altLang="en-US">
                <a:sym typeface="+mn-ea"/>
              </a:rPr>
            </a:br>
            <a:r>
              <a:rPr lang="zh-CN" altLang="en-US">
                <a:sym typeface="+mn-ea"/>
              </a:rPr>
              <a:t>Input/Output Representations</a:t>
            </a:r>
            <a:endParaRPr lang="zh-CN" altLang="en-US">
              <a:sym typeface="+mn-ea"/>
            </a:endParaRPr>
          </a:p>
        </p:txBody>
      </p:sp>
      <p:sp>
        <p:nvSpPr>
          <p:cNvPr id="4" name="内容占位符 3"/>
          <p:cNvSpPr>
            <a:spLocks noGrp="1"/>
          </p:cNvSpPr>
          <p:nvPr>
            <p:ph sz="half" idx="1"/>
          </p:nvPr>
        </p:nvSpPr>
        <p:spPr>
          <a:xfrm>
            <a:off x="838200" y="1825625"/>
            <a:ext cx="9621520" cy="4351655"/>
          </a:xfrm>
        </p:spPr>
        <p:txBody>
          <a:bodyPr/>
          <a:p>
            <a:r>
              <a:rPr lang="zh-CN" altLang="en-US"/>
              <a:t>For a given token, its input representation is constructed by summing the corresponding token,segment, and position embeddings. A visualization of this construction can be seen in Figure 2.</a:t>
            </a:r>
            <a:endParaRPr lang="zh-CN" altLang="en-US"/>
          </a:p>
        </p:txBody>
      </p:sp>
      <p:pic>
        <p:nvPicPr>
          <p:cNvPr id="7" name="图片 6" descr="QQ截图20220215112354"/>
          <p:cNvPicPr>
            <a:picLocks noChangeAspect="1"/>
          </p:cNvPicPr>
          <p:nvPr/>
        </p:nvPicPr>
        <p:blipFill>
          <a:blip r:embed="rId1"/>
          <a:stretch>
            <a:fillRect/>
          </a:stretch>
        </p:blipFill>
        <p:spPr>
          <a:xfrm>
            <a:off x="1591945" y="3432810"/>
            <a:ext cx="8114030" cy="3228340"/>
          </a:xfrm>
          <a:prstGeom prst="rect">
            <a:avLst/>
          </a:prstGeom>
        </p:spPr>
      </p:pic>
    </p:spTree>
    <p:custDataLst>
      <p:tags r:id="rId2"/>
    </p:custData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zh-CN" altLang="en-US"/>
              <a:t>带掩码的语言模型（单词）</a:t>
            </a:r>
            <a:br>
              <a:rPr lang="zh-CN" altLang="en-US"/>
            </a:br>
            <a:r>
              <a:rPr lang="zh-CN" altLang="en-US">
                <a:sym typeface="+mn-ea"/>
              </a:rPr>
              <a:t>Masked LM</a:t>
            </a:r>
            <a:endParaRPr lang="zh-CN" altLang="en-US"/>
          </a:p>
        </p:txBody>
      </p:sp>
      <p:sp>
        <p:nvSpPr>
          <p:cNvPr id="3" name="内容占位符 2"/>
          <p:cNvSpPr>
            <a:spLocks noGrp="1"/>
          </p:cNvSpPr>
          <p:nvPr>
            <p:ph sz="half" idx="1"/>
          </p:nvPr>
        </p:nvSpPr>
        <p:spPr/>
        <p:txBody>
          <a:bodyPr>
            <a:normAutofit fontScale="60000"/>
          </a:bodyPr>
          <a:p>
            <a:r>
              <a:rPr lang="en-US" altLang="zh-CN"/>
              <a:t>         </a:t>
            </a:r>
            <a:r>
              <a:rPr lang="zh-CN" altLang="en-US"/>
              <a:t>In all of our experiments, we mask 15% of all WordPiece tokens in each sequence at random. In contrast todenoising auto-encoders (Vincent et al., 2008), we only predict the masked words rather than reconstructing the entire input.Although this allows us to obtain a bidirectional pre-trained model, a downside is that we are creating a mismatch between pre-training and fine-tuning, since the [MASK] token does not appear during fine-tuning. To mitigate this, we do not always replace “masked” words with the actual [MASK] token.</a:t>
            </a:r>
            <a:r>
              <a:rPr lang="zh-CN" altLang="en-US">
                <a:solidFill>
                  <a:srgbClr val="FF0000"/>
                </a:solidFill>
              </a:rPr>
              <a:t> The training data generator chooses 15% of the token positions at random for prediction</a:t>
            </a:r>
            <a:r>
              <a:rPr lang="zh-CN" altLang="en-US"/>
              <a:t>. If the i-th token is chosen, we replace the i-th token with (1) </a:t>
            </a:r>
            <a:r>
              <a:rPr lang="zh-CN" altLang="en-US">
                <a:solidFill>
                  <a:srgbClr val="FF0000"/>
                </a:solidFill>
              </a:rPr>
              <a:t>the [MASK] token 80% of the time (2) a random token 10% of the time (3) the unchanged i-th token 10% of the time. </a:t>
            </a:r>
            <a:r>
              <a:rPr lang="zh-CN" altLang="en-US"/>
              <a:t>Then, Ti will be used to predict the original token with cross entropy loss. We compare variations of this procedure in Appendix C.2.</a:t>
            </a:r>
            <a:endParaRPr lang="zh-CN" altLang="en-US"/>
          </a:p>
        </p:txBody>
      </p:sp>
      <p:sp>
        <p:nvSpPr>
          <p:cNvPr id="4" name="内容占位符 3"/>
          <p:cNvSpPr>
            <a:spLocks noGrp="1"/>
          </p:cNvSpPr>
          <p:nvPr>
            <p:ph sz="half" idx="2"/>
          </p:nvPr>
        </p:nvSpPr>
        <p:spPr>
          <a:xfrm>
            <a:off x="6172200" y="1438275"/>
            <a:ext cx="5181600" cy="4351338"/>
          </a:xfrm>
        </p:spPr>
        <p:txBody>
          <a:bodyPr/>
          <a:p>
            <a:r>
              <a:rPr lang="zh-CN" altLang="en-US"/>
              <a:t>输入的词源如果由</a:t>
            </a:r>
            <a:r>
              <a:rPr lang="en-US" altLang="zh-CN"/>
              <a:t>wordpiece</a:t>
            </a:r>
            <a:r>
              <a:rPr lang="zh-CN" altLang="en-US"/>
              <a:t>生成，有</a:t>
            </a:r>
            <a:r>
              <a:rPr lang="en-US" altLang="zh-CN"/>
              <a:t>15%</a:t>
            </a:r>
            <a:r>
              <a:rPr lang="zh-CN" altLang="en-US"/>
              <a:t>带掩码</a:t>
            </a:r>
            <a:endParaRPr lang="zh-CN" altLang="en-US"/>
          </a:p>
          <a:p>
            <a:r>
              <a:rPr lang="zh-CN" altLang="en-US"/>
              <a:t>微调时没有掩码，为了解决预训练和微调的数据不一致问题，这</a:t>
            </a:r>
            <a:r>
              <a:rPr lang="en-US" altLang="zh-CN"/>
              <a:t>15%</a:t>
            </a:r>
            <a:r>
              <a:rPr lang="zh-CN" altLang="en-US"/>
              <a:t>中</a:t>
            </a:r>
            <a:r>
              <a:rPr lang="en-US" altLang="zh-CN"/>
              <a:t>80%</a:t>
            </a:r>
            <a:r>
              <a:rPr lang="zh-CN" altLang="en-US"/>
              <a:t>替换为掩码符号，</a:t>
            </a:r>
            <a:r>
              <a:rPr lang="en-US" altLang="zh-CN"/>
              <a:t>10%</a:t>
            </a:r>
            <a:r>
              <a:rPr lang="zh-CN" altLang="en-US"/>
              <a:t>概率替换为随机词源，还有</a:t>
            </a:r>
            <a:r>
              <a:rPr lang="en-US" altLang="zh-CN"/>
              <a:t>10%</a:t>
            </a:r>
            <a:r>
              <a:rPr lang="zh-CN" altLang="en-US"/>
              <a:t>概率什么都不干</a:t>
            </a:r>
            <a:endParaRPr lang="zh-CN" altLang="en-US"/>
          </a:p>
        </p:txBody>
      </p:sp>
      <p:pic>
        <p:nvPicPr>
          <p:cNvPr id="15" name="图片 14" descr="QQ截图20220215113859"/>
          <p:cNvPicPr>
            <a:picLocks noChangeAspect="1"/>
          </p:cNvPicPr>
          <p:nvPr/>
        </p:nvPicPr>
        <p:blipFill>
          <a:blip r:embed="rId1"/>
          <a:stretch>
            <a:fillRect/>
          </a:stretch>
        </p:blipFill>
        <p:spPr>
          <a:xfrm>
            <a:off x="7915910" y="3696335"/>
            <a:ext cx="3799840" cy="2923540"/>
          </a:xfrm>
          <a:prstGeom prst="rect">
            <a:avLst/>
          </a:prstGeom>
        </p:spPr>
      </p:pic>
      <p:cxnSp>
        <p:nvCxnSpPr>
          <p:cNvPr id="18" name="直接连接符 17"/>
          <p:cNvCxnSpPr/>
          <p:nvPr/>
        </p:nvCxnSpPr>
        <p:spPr>
          <a:xfrm>
            <a:off x="10716895" y="4314190"/>
            <a:ext cx="4445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9225280" y="4519930"/>
            <a:ext cx="4445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8863965" y="5302885"/>
            <a:ext cx="4445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10486390" y="5104765"/>
            <a:ext cx="4445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10135870" y="5890895"/>
            <a:ext cx="4445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a:off x="8481060" y="6096000"/>
            <a:ext cx="444500" cy="0"/>
          </a:xfrm>
          <a:prstGeom prst="line">
            <a:avLst/>
          </a:prstGeom>
        </p:spPr>
        <p:style>
          <a:lnRef idx="1">
            <a:schemeClr val="accent1"/>
          </a:lnRef>
          <a:fillRef idx="0">
            <a:schemeClr val="accent1"/>
          </a:fillRef>
          <a:effectRef idx="0">
            <a:schemeClr val="accent1"/>
          </a:effectRef>
          <a:fontRef idx="minor">
            <a:schemeClr val="tx1"/>
          </a:fontRef>
        </p:style>
      </p:cxnSp>
    </p:spTree>
    <p:custDataLst>
      <p:tags r:id="rId2"/>
    </p:custData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zh-CN" altLang="en-US">
                <a:sym typeface="+mn-ea"/>
              </a:rPr>
              <a:t>语言模型（句子）</a:t>
            </a:r>
            <a:br>
              <a:rPr lang="zh-CN" altLang="en-US">
                <a:sym typeface="+mn-ea"/>
              </a:rPr>
            </a:br>
            <a:r>
              <a:rPr lang="zh-CN" altLang="en-US">
                <a:sym typeface="+mn-ea"/>
              </a:rPr>
              <a:t>Next Sentence Prediction (NSP)</a:t>
            </a:r>
            <a:endParaRPr lang="zh-CN" altLang="en-US">
              <a:sym typeface="+mn-ea"/>
            </a:endParaRPr>
          </a:p>
        </p:txBody>
      </p:sp>
      <p:sp>
        <p:nvSpPr>
          <p:cNvPr id="3" name="内容占位符 2"/>
          <p:cNvSpPr>
            <a:spLocks noGrp="1"/>
          </p:cNvSpPr>
          <p:nvPr>
            <p:ph sz="half" idx="1"/>
          </p:nvPr>
        </p:nvSpPr>
        <p:spPr/>
        <p:txBody>
          <a:bodyPr>
            <a:normAutofit fontScale="60000"/>
          </a:bodyPr>
          <a:p>
            <a:r>
              <a:rPr lang="en-US" altLang="zh-CN"/>
              <a:t>          </a:t>
            </a:r>
            <a:r>
              <a:rPr lang="zh-CN" altLang="en-US"/>
              <a:t>Many important downstream tasks such as Question Answering (QA) and Natural Language Inference (NLI) are based on understanding the relationship between two sentences, which is not directly captured by language modeling. In order to train a model that understands sentence relationships, we pre-train for a binarized next sentence prediction task that can be trivially generated from any monolingual corpus. </a:t>
            </a:r>
            <a:r>
              <a:rPr lang="zh-CN" altLang="en-US">
                <a:solidFill>
                  <a:srgbClr val="FF0000"/>
                </a:solidFill>
              </a:rPr>
              <a:t>Specifically,when choosing the sentences A and B for each pretraining example, 50% of the time B is the actual next sentence that follows A (labeled as IsNext),and 50% of the time it is a random sentence from the corpus (labeled as NotNext)</a:t>
            </a:r>
            <a:r>
              <a:rPr lang="zh-CN" altLang="en-US"/>
              <a:t>. As we show in Figure 1, C is used for next sentence prediction (NSP).5 Despite its simplicity, we demonstrate in Section 5.1 that pre-training towards this task is very beneficial to both QA and NLI. 6</a:t>
            </a:r>
            <a:endParaRPr lang="zh-CN" altLang="en-US"/>
          </a:p>
        </p:txBody>
      </p:sp>
      <p:sp>
        <p:nvSpPr>
          <p:cNvPr id="4" name="内容占位符 3"/>
          <p:cNvSpPr>
            <a:spLocks noGrp="1"/>
          </p:cNvSpPr>
          <p:nvPr>
            <p:ph sz="half" idx="2"/>
          </p:nvPr>
        </p:nvSpPr>
        <p:spPr/>
        <p:txBody>
          <a:bodyPr/>
          <a:p>
            <a:r>
              <a:rPr lang="zh-CN" altLang="en-US"/>
              <a:t>句子对</a:t>
            </a:r>
            <a:r>
              <a:rPr lang="en-US" altLang="zh-CN"/>
              <a:t>A</a:t>
            </a:r>
            <a:r>
              <a:rPr lang="zh-CN" altLang="en-US"/>
              <a:t>和</a:t>
            </a:r>
            <a:r>
              <a:rPr lang="en-US" altLang="zh-CN"/>
              <a:t>B</a:t>
            </a:r>
            <a:r>
              <a:rPr lang="zh-CN" altLang="en-US"/>
              <a:t>，有</a:t>
            </a:r>
            <a:r>
              <a:rPr lang="en-US" altLang="zh-CN"/>
              <a:t>50%</a:t>
            </a:r>
            <a:r>
              <a:rPr lang="zh-CN" altLang="en-US"/>
              <a:t>真的是临近的句子，还有</a:t>
            </a:r>
            <a:r>
              <a:rPr lang="en-US" altLang="zh-CN"/>
              <a:t>50%</a:t>
            </a:r>
            <a:r>
              <a:rPr lang="zh-CN" altLang="en-US"/>
              <a:t>的概率非临近（</a:t>
            </a:r>
            <a:r>
              <a:rPr lang="en-US" altLang="zh-CN"/>
              <a:t>B</a:t>
            </a:r>
            <a:r>
              <a:rPr lang="zh-CN" altLang="en-US"/>
              <a:t>从其他地方抽取）</a:t>
            </a:r>
            <a:endParaRPr lang="zh-CN" altLang="en-US"/>
          </a:p>
        </p:txBody>
      </p:sp>
      <p:pic>
        <p:nvPicPr>
          <p:cNvPr id="5" name="图片 4" descr="QQ截图20220215115015"/>
          <p:cNvPicPr>
            <a:picLocks noChangeAspect="1"/>
          </p:cNvPicPr>
          <p:nvPr/>
        </p:nvPicPr>
        <p:blipFill>
          <a:blip r:embed="rId1"/>
          <a:stretch>
            <a:fillRect/>
          </a:stretch>
        </p:blipFill>
        <p:spPr>
          <a:xfrm>
            <a:off x="7353935" y="4148455"/>
            <a:ext cx="4156075" cy="2275840"/>
          </a:xfrm>
          <a:prstGeom prst="rect">
            <a:avLst/>
          </a:prstGeom>
        </p:spPr>
      </p:pic>
    </p:spTree>
    <p:custDataLst>
      <p:tags r:id="rId2"/>
    </p:custData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zh-CN" altLang="en-US"/>
              <a:t>微调</a:t>
            </a:r>
            <a:br>
              <a:rPr lang="zh-CN" altLang="en-US"/>
            </a:br>
            <a:r>
              <a:rPr lang="zh-CN" altLang="en-US"/>
              <a:t>Fine-tuning BERT</a:t>
            </a:r>
            <a:endParaRPr lang="zh-CN" altLang="en-US"/>
          </a:p>
        </p:txBody>
      </p:sp>
      <p:sp>
        <p:nvSpPr>
          <p:cNvPr id="3" name="内容占位符 2"/>
          <p:cNvSpPr>
            <a:spLocks noGrp="1"/>
          </p:cNvSpPr>
          <p:nvPr>
            <p:ph sz="half" idx="1"/>
          </p:nvPr>
        </p:nvSpPr>
        <p:spPr/>
        <p:txBody>
          <a:bodyPr>
            <a:normAutofit fontScale="50000"/>
          </a:bodyPr>
          <a:p>
            <a:r>
              <a:rPr lang="en-US" altLang="zh-CN"/>
              <a:t>       </a:t>
            </a:r>
            <a:r>
              <a:rPr lang="zh-CN" altLang="en-US"/>
              <a:t>Fine-tuning is straightforward since the selfattention mechanism in the Transformer allows BERT to model many</a:t>
            </a:r>
            <a:r>
              <a:rPr lang="zh-CN" altLang="en-US">
                <a:solidFill>
                  <a:srgbClr val="FF0000"/>
                </a:solidFill>
              </a:rPr>
              <a:t> downstream tasks—whether they involve single text or text pairs—by swapping out the appropriate inputs and outputs</a:t>
            </a:r>
            <a:r>
              <a:rPr lang="zh-CN" altLang="en-US"/>
              <a:t>. For applications involving text pairs, a common pattern is to independently encode text pairs before applying bidirectional cross attention, such as Parikh et al. (2016); Seo et al. (2017). BERT instead uses the self-attention mechanism to unify these two stages, as encoding a concatenated text pair with self-attention effectively includes bidirectional cross attention between two sentences</a:t>
            </a:r>
            <a:r>
              <a:rPr lang="zh-CN" altLang="en-US">
                <a:solidFill>
                  <a:srgbClr val="FF0000"/>
                </a:solidFill>
              </a:rPr>
              <a:t> For each task, we simply plug in the taskspecific inputs and outputs into BERT and finetune all the parameters end-to-end</a:t>
            </a:r>
            <a:r>
              <a:rPr lang="zh-CN" altLang="en-US"/>
              <a:t>. At the input, sentence A and sentence B from pre-training are analogous to (1) sentence pairs in paraphrasing, (2) hypothesis-premise pairs in entailment, (3) question-passage pairs in question answering, and(4) a degenerate text-? pair in text classification or sequence tagging. At the output, the token representations are fed into an output layer for tokenlevel tasks, such as sequence tagging or question answering, and the [CLS] representation is fed into an output layer for classification, such as entailment or sentiment analysis. Compared to pre-training, fine-tuning is relatively inexpensive. All of the results in the paper can be replicated in at most 1 hour on a single Cloud TPU, or a few hours on a GPU, starting from the exact same pre-trained model.7 We describe the task-specific details in the corresponding subsections of Section 4. More details can be found in Appendix A.5.</a:t>
            </a:r>
            <a:endParaRPr lang="zh-CN" altLang="en-US"/>
          </a:p>
        </p:txBody>
      </p:sp>
      <p:sp>
        <p:nvSpPr>
          <p:cNvPr id="4" name="内容占位符 3"/>
          <p:cNvSpPr>
            <a:spLocks noGrp="1"/>
          </p:cNvSpPr>
          <p:nvPr>
            <p:ph sz="half" idx="2"/>
          </p:nvPr>
        </p:nvSpPr>
        <p:spPr/>
        <p:txBody>
          <a:bodyPr/>
          <a:p>
            <a:r>
              <a:rPr lang="zh-CN" altLang="en-US"/>
              <a:t>不同于</a:t>
            </a:r>
            <a:r>
              <a:rPr lang="en-US" altLang="zh-CN"/>
              <a:t>transformer</a:t>
            </a:r>
            <a:r>
              <a:rPr lang="zh-CN" altLang="en-US"/>
              <a:t>编码器一般看不到解码器的内容，因为输入的是句子对，所以可以互相比较查询</a:t>
            </a:r>
            <a:endParaRPr lang="zh-CN" altLang="en-US"/>
          </a:p>
          <a:p>
            <a:r>
              <a:rPr lang="zh-CN" altLang="en-US"/>
              <a:t>做不同任务时，模型几乎不变，变的是输入输出，输入需要改为符合要求的句子或者句子对</a:t>
            </a:r>
            <a:endParaRPr lang="zh-CN" altLang="en-US"/>
          </a:p>
          <a:p>
            <a:endParaRPr lang="zh-CN" altLang="en-US"/>
          </a:p>
        </p:txBody>
      </p:sp>
    </p:spTree>
    <p:custDataLst>
      <p:tags r:id="rId1"/>
    </p:custData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zh-CN" altLang="en-US"/>
              <a:t>下游任务的调整</a:t>
            </a:r>
            <a:br>
              <a:rPr lang="zh-CN" altLang="en-US"/>
            </a:br>
            <a:r>
              <a:rPr lang="zh-CN" altLang="en-US">
                <a:sym typeface="+mn-ea"/>
              </a:rPr>
              <a:t>GLUE</a:t>
            </a:r>
            <a:endParaRPr lang="en-US" altLang="zh-CN"/>
          </a:p>
        </p:txBody>
      </p:sp>
      <p:sp>
        <p:nvSpPr>
          <p:cNvPr id="3" name="内容占位符 2"/>
          <p:cNvSpPr>
            <a:spLocks noGrp="1"/>
          </p:cNvSpPr>
          <p:nvPr>
            <p:ph sz="half" idx="1"/>
          </p:nvPr>
        </p:nvSpPr>
        <p:spPr>
          <a:xfrm>
            <a:off x="838200" y="1825625"/>
            <a:ext cx="5181600" cy="2482215"/>
          </a:xfrm>
        </p:spPr>
        <p:txBody>
          <a:bodyPr>
            <a:normAutofit fontScale="70000"/>
          </a:bodyPr>
          <a:p>
            <a:pPr marL="0" indent="0">
              <a:buNone/>
            </a:pPr>
            <a:r>
              <a:rPr lang="en-US" altLang="zh-CN"/>
              <a:t>   </a:t>
            </a:r>
            <a:r>
              <a:rPr lang="zh-CN" altLang="en-US"/>
              <a:t>To fine-tune on GLUE, we represent the input sequence (for single sentence or sentence pairs) as described in Section 3, and use the final hidden vector C 2 RH </a:t>
            </a:r>
            <a:r>
              <a:rPr lang="zh-CN" altLang="en-US">
                <a:solidFill>
                  <a:srgbClr val="FF0000"/>
                </a:solidFill>
              </a:rPr>
              <a:t>corresponding to the first input token ([CLS])</a:t>
            </a:r>
            <a:r>
              <a:rPr lang="zh-CN" altLang="en-US"/>
              <a:t> as the aggregate representation. The only new parameters introduced during fine-tuning are classification layer weights W 2 RK×H, where K is the number of labels. We compute a standard classification loss with C and W,i.e., log(</a:t>
            </a:r>
            <a:r>
              <a:rPr lang="zh-CN" altLang="en-US">
                <a:solidFill>
                  <a:srgbClr val="FF0000"/>
                </a:solidFill>
              </a:rPr>
              <a:t>softmax(CWT )</a:t>
            </a:r>
            <a:r>
              <a:rPr lang="zh-CN" altLang="en-US"/>
              <a:t>).</a:t>
            </a:r>
            <a:endParaRPr lang="zh-CN" altLang="en-US"/>
          </a:p>
        </p:txBody>
      </p:sp>
      <p:sp>
        <p:nvSpPr>
          <p:cNvPr id="4" name="内容占位符 3"/>
          <p:cNvSpPr>
            <a:spLocks noGrp="1"/>
          </p:cNvSpPr>
          <p:nvPr>
            <p:ph sz="half" idx="2"/>
          </p:nvPr>
        </p:nvSpPr>
        <p:spPr/>
        <p:txBody>
          <a:bodyPr/>
          <a:p>
            <a:r>
              <a:rPr lang="zh-CN" altLang="en-US">
                <a:sym typeface="+mn-ea"/>
              </a:rPr>
              <a:t>GLUE是把</a:t>
            </a:r>
            <a:r>
              <a:rPr lang="en-US" altLang="zh-CN">
                <a:sym typeface="+mn-ea"/>
              </a:rPr>
              <a:t>cls</a:t>
            </a:r>
            <a:r>
              <a:rPr lang="zh-CN" altLang="en-US">
                <a:sym typeface="+mn-ea"/>
              </a:rPr>
              <a:t>的最后的向量提出来，训练输出层的</a:t>
            </a:r>
            <a:r>
              <a:rPr lang="en-US" altLang="zh-CN">
                <a:sym typeface="+mn-ea"/>
              </a:rPr>
              <a:t>W</a:t>
            </a:r>
            <a:r>
              <a:rPr lang="zh-CN" altLang="en-US">
                <a:sym typeface="+mn-ea"/>
              </a:rPr>
              <a:t>，最后进行</a:t>
            </a:r>
            <a:r>
              <a:rPr lang="en-US" altLang="zh-CN">
                <a:sym typeface="+mn-ea"/>
              </a:rPr>
              <a:t>softmax</a:t>
            </a:r>
            <a:endParaRPr lang="en-US" altLang="zh-CN">
              <a:sym typeface="+mn-ea"/>
            </a:endParaRPr>
          </a:p>
        </p:txBody>
      </p:sp>
      <p:pic>
        <p:nvPicPr>
          <p:cNvPr id="5" name="图片 4" descr="QQ截图20220215121309"/>
          <p:cNvPicPr>
            <a:picLocks noChangeAspect="1"/>
          </p:cNvPicPr>
          <p:nvPr/>
        </p:nvPicPr>
        <p:blipFill>
          <a:blip r:embed="rId1"/>
          <a:stretch>
            <a:fillRect/>
          </a:stretch>
        </p:blipFill>
        <p:spPr>
          <a:xfrm>
            <a:off x="2777490" y="3792220"/>
            <a:ext cx="7790180" cy="2914015"/>
          </a:xfrm>
          <a:prstGeom prst="rect">
            <a:avLst/>
          </a:prstGeom>
        </p:spPr>
      </p:pic>
    </p:spTree>
    <p:custDataLst>
      <p:tags r:id="rId2"/>
    </p:custData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zh-CN" altLang="en-US">
                <a:sym typeface="+mn-ea"/>
              </a:rPr>
              <a:t>下游任务的调整</a:t>
            </a:r>
            <a:br>
              <a:rPr lang="zh-CN" altLang="en-US"/>
            </a:br>
            <a:r>
              <a:rPr lang="zh-CN" altLang="en-US">
                <a:sym typeface="+mn-ea"/>
              </a:rPr>
              <a:t>SQuAD v1.1</a:t>
            </a:r>
            <a:endParaRPr lang="zh-CN" altLang="en-US"/>
          </a:p>
        </p:txBody>
      </p:sp>
      <p:sp>
        <p:nvSpPr>
          <p:cNvPr id="3" name="内容占位符 2"/>
          <p:cNvSpPr>
            <a:spLocks noGrp="1"/>
          </p:cNvSpPr>
          <p:nvPr>
            <p:ph sz="half" idx="1"/>
          </p:nvPr>
        </p:nvSpPr>
        <p:spPr/>
        <p:txBody>
          <a:bodyPr>
            <a:normAutofit fontScale="60000"/>
          </a:bodyPr>
          <a:p>
            <a:r>
              <a:rPr lang="en-US" altLang="zh-CN"/>
              <a:t>     </a:t>
            </a:r>
            <a:r>
              <a:rPr lang="zh-CN" altLang="en-US"/>
              <a:t>As shown in Figure 1, in the question answering task, we represent the input question and passage as a single packed sequence, with the question using the A embedding and the passage using the B embedding. </a:t>
            </a:r>
            <a:r>
              <a:rPr lang="zh-CN" altLang="en-US">
                <a:solidFill>
                  <a:srgbClr val="FF0000"/>
                </a:solidFill>
              </a:rPr>
              <a:t>We only introduce a start vector S </a:t>
            </a:r>
            <a:r>
              <a:rPr lang="en-US" altLang="zh-CN">
                <a:solidFill>
                  <a:srgbClr val="FF0000"/>
                </a:solidFill>
              </a:rPr>
              <a:t>E</a:t>
            </a:r>
            <a:r>
              <a:rPr lang="zh-CN" altLang="en-US">
                <a:solidFill>
                  <a:srgbClr val="FF0000"/>
                </a:solidFill>
              </a:rPr>
              <a:t> R</a:t>
            </a:r>
            <a:r>
              <a:rPr lang="en-US" altLang="zh-CN">
                <a:solidFill>
                  <a:srgbClr val="FF0000"/>
                </a:solidFill>
              </a:rPr>
              <a:t>^</a:t>
            </a:r>
            <a:r>
              <a:rPr lang="zh-CN" altLang="en-US">
                <a:solidFill>
                  <a:srgbClr val="FF0000"/>
                </a:solidFill>
              </a:rPr>
              <a:t>H and an end vector E </a:t>
            </a:r>
            <a:r>
              <a:rPr lang="zh-CN" altLang="en-US">
                <a:solidFill>
                  <a:srgbClr val="FF0000"/>
                </a:solidFill>
                <a:sym typeface="+mn-ea"/>
              </a:rPr>
              <a:t>E </a:t>
            </a:r>
            <a:r>
              <a:rPr lang="zh-CN" altLang="en-US">
                <a:solidFill>
                  <a:srgbClr val="FF0000"/>
                </a:solidFill>
              </a:rPr>
              <a:t>R</a:t>
            </a:r>
            <a:r>
              <a:rPr lang="en-US" altLang="zh-CN">
                <a:solidFill>
                  <a:srgbClr val="FF0000"/>
                </a:solidFill>
              </a:rPr>
              <a:t>^</a:t>
            </a:r>
            <a:r>
              <a:rPr lang="zh-CN" altLang="en-US">
                <a:solidFill>
                  <a:srgbClr val="FF0000"/>
                </a:solidFill>
              </a:rPr>
              <a:t>H during fine-tuning. </a:t>
            </a:r>
            <a:r>
              <a:rPr lang="zh-CN" altLang="en-US"/>
              <a:t>The probability of word i being the start of the answer span is computed as a dot product between Ti and S followed by a softmax ove</a:t>
            </a:r>
            <a:r>
              <a:rPr lang="en-US" altLang="zh-CN"/>
              <a:t>r </a:t>
            </a:r>
            <a:r>
              <a:rPr lang="zh-CN" altLang="en-US"/>
              <a:t>all of the words in the paragraph: Pi = PejSe·STi·Tj . The analogous formula is used for the end of the answer span. The score of a candidate span from position i to position j is defined as S·Ti + E·Tj, and the maximum scoring span where j ≥ i is used as a prediction. The training objective is the sum of the log-likelihoods of the correct start and end positions. We fine-tune for 3 epochs with a learning rate of 5e-5 and a batch size of 32</a:t>
            </a:r>
            <a:endParaRPr lang="zh-CN" altLang="en-US"/>
          </a:p>
        </p:txBody>
      </p:sp>
      <p:sp>
        <p:nvSpPr>
          <p:cNvPr id="4" name="内容占位符 3"/>
          <p:cNvSpPr>
            <a:spLocks noGrp="1"/>
          </p:cNvSpPr>
          <p:nvPr>
            <p:ph sz="half" idx="2"/>
          </p:nvPr>
        </p:nvSpPr>
        <p:spPr>
          <a:xfrm>
            <a:off x="6270625" y="1068070"/>
            <a:ext cx="5181600" cy="4351338"/>
          </a:xfrm>
        </p:spPr>
        <p:txBody>
          <a:bodyPr/>
          <a:p>
            <a:r>
              <a:rPr lang="zh-CN" altLang="en-US"/>
              <a:t>原文中已经有了答案，只要从中找出对应的片段即可，定位片段依靠开头和结尾的两个向量，训练的</a:t>
            </a:r>
            <a:r>
              <a:rPr lang="en-US" altLang="zh-CN"/>
              <a:t>S</a:t>
            </a:r>
            <a:r>
              <a:rPr lang="zh-CN" altLang="en-US"/>
              <a:t>和</a:t>
            </a:r>
            <a:r>
              <a:rPr lang="en-US" altLang="zh-CN"/>
              <a:t>E</a:t>
            </a:r>
            <a:r>
              <a:rPr lang="zh-CN" altLang="en-US"/>
              <a:t>分别是判断是不是答案开头和结尾的概率</a:t>
            </a:r>
            <a:endParaRPr lang="zh-CN" altLang="en-US"/>
          </a:p>
        </p:txBody>
      </p:sp>
      <p:pic>
        <p:nvPicPr>
          <p:cNvPr id="5" name="图片 4" descr="QQ截图20220215122222"/>
          <p:cNvPicPr>
            <a:picLocks noChangeAspect="1"/>
          </p:cNvPicPr>
          <p:nvPr/>
        </p:nvPicPr>
        <p:blipFill>
          <a:blip r:embed="rId1"/>
          <a:stretch>
            <a:fillRect/>
          </a:stretch>
        </p:blipFill>
        <p:spPr>
          <a:xfrm>
            <a:off x="7155815" y="2831465"/>
            <a:ext cx="3647440" cy="3847465"/>
          </a:xfrm>
          <a:prstGeom prst="rect">
            <a:avLst/>
          </a:prstGeom>
        </p:spPr>
      </p:pic>
    </p:spTree>
    <p:custDataLst>
      <p:tags r:id="rId2"/>
    </p:custData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a:spLocks noGrp="1"/>
          </p:cNvSpPr>
          <p:nvPr>
            <p:ph type="ctrTitle"/>
          </p:nvPr>
        </p:nvSpPr>
        <p:spPr/>
        <p:txBody>
          <a:bodyPr>
            <a:normAutofit/>
          </a:bodyPr>
          <a:p>
            <a:r>
              <a:rPr lang="zh-CN" altLang="en-US" sz="3200"/>
              <a:t>AN IMAGE IS WORTH 16X16 WORDS:</a:t>
            </a:r>
            <a:br>
              <a:rPr lang="zh-CN" altLang="en-US" sz="3200"/>
            </a:br>
            <a:r>
              <a:rPr lang="zh-CN" altLang="en-US" sz="3200"/>
              <a:t>TRANSFORMERS FOR IMAGE RECOGNITION AT SCALE</a:t>
            </a:r>
            <a:endParaRPr lang="zh-CN" altLang="en-US" sz="3200"/>
          </a:p>
        </p:txBody>
      </p:sp>
      <p:sp>
        <p:nvSpPr>
          <p:cNvPr id="5" name="副标题 4"/>
          <p:cNvSpPr>
            <a:spLocks noGrp="1"/>
          </p:cNvSpPr>
          <p:nvPr>
            <p:ph type="subTitle" idx="1"/>
          </p:nvPr>
        </p:nvSpPr>
        <p:spPr/>
        <p:txBody>
          <a:bodyPr/>
          <a:p>
            <a:r>
              <a:rPr lang="zh-CN" altLang="en-US"/>
              <a:t>Alexey Dosovitskiy∗;y, Lucas Beyer∗, Alexander Kolesnikov∗, Dirk Weissenborn∗,</a:t>
            </a:r>
            <a:endParaRPr lang="zh-CN" altLang="en-US"/>
          </a:p>
          <a:p>
            <a:r>
              <a:rPr lang="zh-CN" altLang="en-US"/>
              <a:t>Xiaohua Zhai∗, Thomas Unterthiner, Mostafa Dehghani, Matthias Minderer,</a:t>
            </a:r>
            <a:endParaRPr lang="zh-CN" altLang="en-US"/>
          </a:p>
          <a:p>
            <a:r>
              <a:rPr lang="zh-CN" altLang="en-US"/>
              <a:t>Georg Heigold, Sylvain Gelly, Jakob Uszkoreit, Neil Houlsby∗;y</a:t>
            </a:r>
            <a:endParaRPr lang="zh-CN" altLang="en-US"/>
          </a:p>
        </p:txBody>
      </p:sp>
    </p:spTree>
    <p:custDataLst>
      <p:tags r:id="rId1"/>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graphicFrame>
        <p:nvGraphicFramePr>
          <p:cNvPr id="4" name="内容占位符 3"/>
          <p:cNvGraphicFramePr/>
          <p:nvPr>
            <p:ph idx="1"/>
          </p:nvPr>
        </p:nvGraphicFramePr>
        <p:xfrm>
          <a:off x="838200" y="1784350"/>
          <a:ext cx="10922000" cy="2470150"/>
        </p:xfrm>
        <a:graphic>
          <a:graphicData uri="http://schemas.openxmlformats.org/drawingml/2006/table">
            <a:tbl>
              <a:tblPr firstRow="1" bandRow="1">
                <a:tableStyleId>{5C22544A-7EE6-4342-B048-85BDC9FD1C3A}</a:tableStyleId>
              </a:tblPr>
              <a:tblGrid>
                <a:gridCol w="5461000"/>
                <a:gridCol w="5461000"/>
              </a:tblGrid>
              <a:tr h="703580">
                <a:tc>
                  <a:txBody>
                    <a:bodyPr/>
                    <a:p>
                      <a:pPr>
                        <a:buNone/>
                      </a:pPr>
                      <a:r>
                        <a:rPr lang="zh-CN" altLang="en-US"/>
                        <a:t>论文名称</a:t>
                      </a:r>
                      <a:endParaRPr lang="zh-CN" altLang="en-US"/>
                    </a:p>
                  </a:txBody>
                  <a:tcPr/>
                </a:tc>
                <a:tc>
                  <a:txBody>
                    <a:bodyPr/>
                    <a:p>
                      <a:pPr>
                        <a:buNone/>
                      </a:pPr>
                      <a:r>
                        <a:rPr lang="zh-CN" altLang="en-US"/>
                        <a:t>作者</a:t>
                      </a:r>
                      <a:endParaRPr lang="zh-CN" altLang="en-US"/>
                    </a:p>
                  </a:txBody>
                  <a:tcPr/>
                </a:tc>
              </a:tr>
              <a:tr h="929640">
                <a:tc>
                  <a:txBody>
                    <a:bodyPr/>
                    <a:p>
                      <a:pPr>
                        <a:buNone/>
                      </a:pPr>
                      <a:r>
                        <a:rPr lang="zh-CN" altLang="en-US"/>
                        <a:t>BERT: Pre-training of Deep Bidirectional Transformers for</a:t>
                      </a:r>
                      <a:endParaRPr lang="zh-CN" altLang="en-US"/>
                    </a:p>
                    <a:p>
                      <a:pPr>
                        <a:buNone/>
                      </a:pPr>
                      <a:r>
                        <a:rPr lang="zh-CN" altLang="en-US"/>
                        <a:t>Language Understanding </a:t>
                      </a:r>
                      <a:r>
                        <a:rPr lang="en-US" altLang="zh-CN"/>
                        <a:t>(</a:t>
                      </a:r>
                      <a:r>
                        <a:rPr lang="zh-CN" altLang="en-US" sz="1800">
                          <a:sym typeface="+mn-ea"/>
                        </a:rPr>
                        <a:t>BERT</a:t>
                      </a:r>
                      <a:r>
                        <a:rPr lang="en-US" altLang="zh-CN"/>
                        <a:t>)</a:t>
                      </a:r>
                      <a:endParaRPr lang="en-US" altLang="zh-CN"/>
                    </a:p>
                  </a:txBody>
                  <a:tcPr/>
                </a:tc>
                <a:tc>
                  <a:txBody>
                    <a:bodyPr/>
                    <a:p>
                      <a:pPr>
                        <a:buNone/>
                      </a:pPr>
                      <a:r>
                        <a:rPr lang="zh-CN" altLang="en-US" sz="1200"/>
                        <a:t>Jacob Devlin Ming-Wei Chang Kenton Lee Kristina Toutanova</a:t>
                      </a:r>
                      <a:endParaRPr lang="zh-CN" altLang="en-US" sz="1200"/>
                    </a:p>
                  </a:txBody>
                  <a:tcPr/>
                </a:tc>
              </a:tr>
              <a:tr h="836930">
                <a:tc>
                  <a:txBody>
                    <a:bodyPr/>
                    <a:p>
                      <a:pPr>
                        <a:buNone/>
                      </a:pPr>
                      <a:r>
                        <a:rPr lang="zh-CN" altLang="en-US"/>
                        <a:t>Swin Transformer: Hierarchical Vision Transformer using Shifted Windows</a:t>
                      </a:r>
                      <a:endParaRPr lang="zh-CN" altLang="en-US"/>
                    </a:p>
                    <a:p>
                      <a:pPr>
                        <a:buNone/>
                      </a:pPr>
                      <a:r>
                        <a:rPr lang="zh-CN" altLang="en-US"/>
                        <a:t>（</a:t>
                      </a:r>
                      <a:r>
                        <a:rPr lang="zh-CN" altLang="en-US" sz="1800">
                          <a:sym typeface="+mn-ea"/>
                        </a:rPr>
                        <a:t>Swin Transformer</a:t>
                      </a:r>
                      <a:r>
                        <a:rPr lang="zh-CN" altLang="en-US"/>
                        <a:t>）</a:t>
                      </a:r>
                      <a:endParaRPr lang="zh-CN" altLang="en-US"/>
                    </a:p>
                  </a:txBody>
                  <a:tcPr/>
                </a:tc>
                <a:tc>
                  <a:txBody>
                    <a:bodyPr/>
                    <a:p>
                      <a:pPr>
                        <a:buNone/>
                      </a:pPr>
                      <a:r>
                        <a:rPr lang="zh-CN" altLang="en-US" sz="1200"/>
                        <a:t>Ze Liu†* Yutong Lin†* Yue Cao* Han Hu*‡ Yixuan Wei†</a:t>
                      </a:r>
                      <a:endParaRPr lang="zh-CN" altLang="en-US" sz="1200"/>
                    </a:p>
                    <a:p>
                      <a:pPr>
                        <a:buNone/>
                      </a:pPr>
                      <a:r>
                        <a:rPr lang="zh-CN" altLang="en-US" sz="1200"/>
                        <a:t>Zheng Zhang Stephen Lin Baining Guo</a:t>
                      </a:r>
                      <a:endParaRPr lang="zh-CN" altLang="en-US" sz="1200"/>
                    </a:p>
                    <a:p>
                      <a:pPr>
                        <a:buNone/>
                      </a:pPr>
                      <a:r>
                        <a:rPr lang="zh-CN" altLang="en-US" sz="1200"/>
                        <a:t>Microsoft Research Asia</a:t>
                      </a:r>
                      <a:endParaRPr lang="zh-CN" altLang="en-US" sz="1200"/>
                    </a:p>
                  </a:txBody>
                  <a:tcPr/>
                </a:tc>
              </a:tr>
            </a:tbl>
          </a:graphicData>
        </a:graphic>
      </p:graphicFrame>
    </p:spTree>
    <p:custDataLst>
      <p:tags r:id="rId1"/>
    </p:custData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摘要</a:t>
            </a:r>
            <a:endParaRPr lang="zh-CN" altLang="en-US"/>
          </a:p>
        </p:txBody>
      </p:sp>
      <p:sp>
        <p:nvSpPr>
          <p:cNvPr id="3" name="内容占位符 2"/>
          <p:cNvSpPr>
            <a:spLocks noGrp="1"/>
          </p:cNvSpPr>
          <p:nvPr>
            <p:ph sz="half" idx="1"/>
          </p:nvPr>
        </p:nvSpPr>
        <p:spPr/>
        <p:txBody>
          <a:bodyPr>
            <a:normAutofit/>
          </a:bodyPr>
          <a:p>
            <a:pPr marL="0" algn="l">
              <a:buNone/>
            </a:pPr>
            <a:r>
              <a:rPr lang="en-US" altLang="zh-CN"/>
              <a:t>   </a:t>
            </a:r>
            <a:r>
              <a:rPr lang="en-US" altLang="zh-CN" sz="1600"/>
              <a:t> </a:t>
            </a:r>
            <a:r>
              <a:rPr lang="zh-CN" altLang="en-US" sz="1600"/>
              <a:t>While the Transformer architecture has become the de-facto standard for natural language processing tasks, its applications to computer vision remain limited. In vision, attention is either applied in conjunction with convolutional networks, or used to replace certain components of convolutional networks while keeping their overall structure in place. We show that</a:t>
            </a:r>
            <a:r>
              <a:rPr lang="zh-CN" altLang="en-US" sz="1600">
                <a:solidFill>
                  <a:srgbClr val="FF0000"/>
                </a:solidFill>
              </a:rPr>
              <a:t> this reliance on CNNs is not necessary and a pure transformer applied directly to sequences of image patches can perform very well on image classification tasks</a:t>
            </a:r>
            <a:r>
              <a:rPr lang="zh-CN" altLang="en-US" sz="1600"/>
              <a:t>. When pre-trained on large amounts of data and transferred to multiple mid-sized or small image recognition benchmarks (ImageNet, CIFAR-100, VTAB, etc.), </a:t>
            </a:r>
            <a:r>
              <a:rPr lang="zh-CN" altLang="en-US" sz="1600">
                <a:solidFill>
                  <a:srgbClr val="FF0000"/>
                </a:solidFill>
              </a:rPr>
              <a:t>Vision Transformer (ViT) attains excellent results compared to state-of-the-art convolutional networks while requiring substantially fewer computational resources to train.1</a:t>
            </a:r>
            <a:endParaRPr lang="zh-CN" altLang="en-US" sz="1600">
              <a:solidFill>
                <a:srgbClr val="FF0000"/>
              </a:solidFill>
            </a:endParaRPr>
          </a:p>
        </p:txBody>
      </p:sp>
      <p:sp>
        <p:nvSpPr>
          <p:cNvPr id="5" name="内容占位符 4"/>
          <p:cNvSpPr/>
          <p:nvPr>
            <p:ph sz="half" idx="2"/>
          </p:nvPr>
        </p:nvSpPr>
        <p:spPr/>
        <p:txBody>
          <a:bodyPr/>
          <a:p>
            <a:r>
              <a:rPr lang="zh-CN" altLang="en-US"/>
              <a:t>摆脱了传统的基于卷积的图像处理的方法</a:t>
            </a:r>
            <a:endParaRPr lang="zh-CN" altLang="en-US"/>
          </a:p>
          <a:p>
            <a:r>
              <a:rPr lang="zh-CN" altLang="en-US"/>
              <a:t>直接给予</a:t>
            </a:r>
            <a:r>
              <a:rPr lang="en-US" altLang="zh-CN"/>
              <a:t>transformer</a:t>
            </a:r>
            <a:r>
              <a:rPr lang="zh-CN" altLang="en-US"/>
              <a:t>的架构也能在大数据的支持下达到很好的效果</a:t>
            </a:r>
            <a:endParaRPr lang="zh-CN" altLang="en-US"/>
          </a:p>
          <a:p>
            <a:r>
              <a:rPr lang="zh-CN" altLang="en-US"/>
              <a:t>运算所需要的资源烧</a:t>
            </a:r>
            <a:endParaRPr lang="zh-CN" altLang="en-US"/>
          </a:p>
        </p:txBody>
      </p:sp>
    </p:spTree>
    <p:custDataLst>
      <p:tags r:id="rId1"/>
    </p:custData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a:spLocks noGrp="1"/>
          </p:cNvSpPr>
          <p:nvPr>
            <p:ph type="title"/>
          </p:nvPr>
        </p:nvSpPr>
        <p:spPr/>
        <p:txBody>
          <a:bodyPr>
            <a:normAutofit/>
          </a:bodyPr>
          <a:p>
            <a:r>
              <a:rPr lang="zh-CN" dirty="0">
                <a:sym typeface="+mn-ea"/>
              </a:rPr>
              <a:t>贡献总结</a:t>
            </a:r>
            <a:endParaRPr lang="zh-CN"/>
          </a:p>
        </p:txBody>
      </p:sp>
      <p:sp>
        <p:nvSpPr>
          <p:cNvPr id="5" name="内容占位符 4"/>
          <p:cNvSpPr>
            <a:spLocks noGrp="1"/>
          </p:cNvSpPr>
          <p:nvPr>
            <p:ph sz="half" idx="2"/>
          </p:nvPr>
        </p:nvSpPr>
        <p:spPr/>
        <p:txBody>
          <a:bodyPr/>
          <a:p>
            <a:pPr algn="l"/>
            <a:r>
              <a:rPr lang="zh-CN" altLang="en-US" sz="2000"/>
              <a:t>把自注意力机制和</a:t>
            </a:r>
            <a:r>
              <a:rPr lang="en-US" altLang="zh-CN" sz="2000"/>
              <a:t>transformer</a:t>
            </a:r>
            <a:r>
              <a:rPr lang="zh-CN" altLang="en-US" sz="2000"/>
              <a:t>模型应用到</a:t>
            </a:r>
            <a:r>
              <a:rPr lang="en-US" altLang="zh-CN" sz="2000"/>
              <a:t>cv</a:t>
            </a:r>
            <a:r>
              <a:rPr lang="zh-CN" altLang="en-US" sz="2000"/>
              <a:t>领域，通过把图片按</a:t>
            </a:r>
            <a:r>
              <a:rPr lang="en-US" altLang="zh-CN" sz="2000"/>
              <a:t>16x16</a:t>
            </a:r>
            <a:r>
              <a:rPr lang="zh-CN" altLang="en-US" sz="2000"/>
              <a:t>的切片转化为一个个向量，再带入</a:t>
            </a:r>
            <a:r>
              <a:rPr lang="en-US" altLang="zh-CN" sz="2000">
                <a:sym typeface="+mn-ea"/>
              </a:rPr>
              <a:t>transformer</a:t>
            </a:r>
            <a:r>
              <a:rPr lang="zh-CN" altLang="en-US" sz="2000">
                <a:sym typeface="+mn-ea"/>
              </a:rPr>
              <a:t>模型，</a:t>
            </a:r>
            <a:r>
              <a:rPr lang="zh-CN" altLang="en-US" sz="2000"/>
              <a:t>解决了一开始图片内容过大导致的序列长度过大导致的运算量大的问题，训练便宜（相对的）</a:t>
            </a:r>
            <a:endParaRPr lang="zh-CN" altLang="en-US" sz="2000"/>
          </a:p>
          <a:p>
            <a:pPr algn="l"/>
            <a:r>
              <a:rPr lang="zh-CN" altLang="en-US" sz="2000"/>
              <a:t>大规模预训练，能够在几乎不大规模改动</a:t>
            </a:r>
            <a:r>
              <a:rPr lang="en-US" altLang="zh-CN" sz="2000">
                <a:sym typeface="+mn-ea"/>
              </a:rPr>
              <a:t>transformer</a:t>
            </a:r>
            <a:r>
              <a:rPr lang="zh-CN" altLang="en-US" sz="2000">
                <a:sym typeface="+mn-ea"/>
              </a:rPr>
              <a:t>模型的情况下</a:t>
            </a:r>
            <a:r>
              <a:rPr lang="zh-CN" altLang="en-US" sz="2000"/>
              <a:t>能取得很好的效果</a:t>
            </a:r>
            <a:endParaRPr lang="zh-CN" altLang="en-US" sz="2000"/>
          </a:p>
        </p:txBody>
      </p:sp>
      <p:sp>
        <p:nvSpPr>
          <p:cNvPr id="6" name="内容占位符 5"/>
          <p:cNvSpPr>
            <a:spLocks noGrp="1"/>
          </p:cNvSpPr>
          <p:nvPr>
            <p:ph sz="half" idx="1"/>
          </p:nvPr>
        </p:nvSpPr>
        <p:spPr/>
        <p:txBody>
          <a:bodyPr>
            <a:normAutofit fontScale="90000"/>
          </a:bodyPr>
          <a:p>
            <a:pPr marL="0" algn="l">
              <a:buNone/>
            </a:pPr>
            <a:r>
              <a:rPr lang="en-US" altLang="zh-CN" sz="1600"/>
              <a:t>     </a:t>
            </a:r>
            <a:r>
              <a:rPr lang="zh-CN" altLang="en-US" sz="1600"/>
              <a:t>We have explored the direct application of Transformers to image recognition. Unlike prior works using self-attention in computer vision, we do not introduce image-specific inductive biases intothe architecture apart from the initial patch extraction step. Instead, we interpret an image as a sequence of patches and process it by a standard Transformer encoder as used in NLP. This simple,yet scalable, strategy works surprisingly well when coupled with pre-training on large datasets.Thus, Vision Transformer matches or exceeds the state of the art on many image classificationdatasets, whilst being relatively cheap to pre-train. While these initial results are encouraging, many challenges remain. One is to apply ViT to other computer vision tasks, such as detection and segmentation. Our results, coupled with those in Carion et al. (2020), indicate the promise of this approach. Another challenge is to continue exploring selfsupervised pre-training methods. Our initial experiments show improvement from self-supervised pre-training, but there is still large gap between self-supervised and large-scale supervised pretraining. Finally, further scaling of ViT would likely lead to improved performance.</a:t>
            </a:r>
            <a:endParaRPr lang="zh-CN" altLang="en-US" sz="1600"/>
          </a:p>
          <a:p>
            <a:pPr marL="0" algn="l">
              <a:buNone/>
            </a:pPr>
            <a:endParaRPr lang="zh-CN" altLang="en-US" sz="1600"/>
          </a:p>
        </p:txBody>
      </p:sp>
    </p:spTree>
    <p:custDataLst>
      <p:tags r:id="rId1"/>
    </p:custData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结构图</a:t>
            </a:r>
            <a:endParaRPr lang="zh-CN" altLang="en-US"/>
          </a:p>
        </p:txBody>
      </p:sp>
      <p:pic>
        <p:nvPicPr>
          <p:cNvPr id="3" name="图片 2" descr="QQ截图20220215162630"/>
          <p:cNvPicPr>
            <a:picLocks noChangeAspect="1"/>
          </p:cNvPicPr>
          <p:nvPr/>
        </p:nvPicPr>
        <p:blipFill>
          <a:blip r:embed="rId1"/>
          <a:stretch>
            <a:fillRect/>
          </a:stretch>
        </p:blipFill>
        <p:spPr>
          <a:xfrm>
            <a:off x="2183130" y="1754505"/>
            <a:ext cx="8682990" cy="4860925"/>
          </a:xfrm>
          <a:prstGeom prst="rect">
            <a:avLst/>
          </a:prstGeom>
        </p:spPr>
      </p:pic>
    </p:spTree>
    <p:custDataLst>
      <p:tags r:id="rId2"/>
    </p:custData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标题 4"/>
          <p:cNvSpPr>
            <a:spLocks noGrp="1"/>
          </p:cNvSpPr>
          <p:nvPr>
            <p:ph type="title"/>
          </p:nvPr>
        </p:nvSpPr>
        <p:spPr/>
        <p:txBody>
          <a:bodyPr/>
          <a:p>
            <a:r>
              <a:rPr lang="zh-CN" altLang="en-US"/>
              <a:t>基本架构</a:t>
            </a:r>
            <a:endParaRPr lang="zh-CN" altLang="en-US"/>
          </a:p>
        </p:txBody>
      </p:sp>
      <p:sp>
        <p:nvSpPr>
          <p:cNvPr id="7" name="文本占位符 6"/>
          <p:cNvSpPr>
            <a:spLocks noGrp="1"/>
          </p:cNvSpPr>
          <p:nvPr>
            <p:ph type="body" sz="half" idx="2"/>
          </p:nvPr>
        </p:nvSpPr>
        <p:spPr>
          <a:xfrm>
            <a:off x="838200" y="2033270"/>
            <a:ext cx="4681855" cy="4092575"/>
          </a:xfrm>
        </p:spPr>
        <p:txBody>
          <a:bodyPr>
            <a:normAutofit fontScale="70000"/>
          </a:bodyPr>
          <a:p>
            <a:r>
              <a:rPr lang="en-US" altLang="zh-CN"/>
              <a:t>      </a:t>
            </a:r>
            <a:r>
              <a:rPr lang="zh-CN" altLang="en-US" sz="1600"/>
              <a:t>An overview of the model is depicted in Figure 1. The standard Transformer receives as input a 1Dsequence of token embeddings. To handle 2D images, we reshape the image x 2 RH×W×C into a sequence of flattened 2D patches xp 2 RN×(P2·C), where (H; W ) is the resolution of the original image, C is the number of channels, (P; P ) is the resolution of each image patch, and N = HW=P 2 is the resulting number of patches, which also serves as the effective input sequence length for the Transformer. The Transformer uses constant latent vector size D through all of its layers, so we flatten the patches and map to D dimensions with a trainable linear projection (Eq. 1). We refer to the output of this projection as the patch embeddings. Similar to BERT’s [class] token, we prepend a learnable embedding to the sequence of embedded patches (z0 0 = xclass), whose state at the output of the Transformer encoder (z0 L) serves as the image representation y (Eq. 4). Both during pre-training and fine-tuning, a classification head is attached to z0 L. The classification head is implemented by a MLP with one hidden layer at pre-training time and by a single linear layer at fine-tuning time. Position embeddings are added to the patch embeddings to retain positional information. We use standard learnable 1D position embeddings, since we have not observed significant performance gains from using more advanced 2D-aware position embeddings (Appendix D.4). The resulting sequence of embedding vectors serves as input to the encoder.</a:t>
            </a:r>
            <a:endParaRPr lang="zh-CN" altLang="en-US" sz="1600"/>
          </a:p>
        </p:txBody>
      </p:sp>
      <p:pic>
        <p:nvPicPr>
          <p:cNvPr id="8" name="图片 7" descr="QQ截图20220215170448"/>
          <p:cNvPicPr>
            <a:picLocks noChangeAspect="1"/>
          </p:cNvPicPr>
          <p:nvPr/>
        </p:nvPicPr>
        <p:blipFill>
          <a:blip r:embed="rId1"/>
          <a:stretch>
            <a:fillRect/>
          </a:stretch>
        </p:blipFill>
        <p:spPr>
          <a:xfrm>
            <a:off x="6096000" y="1044575"/>
            <a:ext cx="5552440" cy="4076065"/>
          </a:xfrm>
          <a:prstGeom prst="rect">
            <a:avLst/>
          </a:prstGeom>
        </p:spPr>
      </p:pic>
    </p:spTree>
    <p:custDataLst>
      <p:tags r:id="rId2"/>
    </p:custData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transformer encoder</a:t>
            </a:r>
            <a:endParaRPr lang="zh-CN" altLang="en-US"/>
          </a:p>
        </p:txBody>
      </p:sp>
      <p:sp>
        <p:nvSpPr>
          <p:cNvPr id="3" name="内容占位符 2"/>
          <p:cNvSpPr>
            <a:spLocks noGrp="1"/>
          </p:cNvSpPr>
          <p:nvPr>
            <p:ph sz="half" idx="1"/>
          </p:nvPr>
        </p:nvSpPr>
        <p:spPr/>
        <p:txBody>
          <a:bodyPr>
            <a:normAutofit lnSpcReduction="20000"/>
          </a:bodyPr>
          <a:p>
            <a:r>
              <a:rPr lang="zh-CN" altLang="en-US"/>
              <a:t>The Transformer encoder (Vaswani et al., 2017) consists of alternating layers of multiheaded selfattention (MSA, see Appendix A) and MLP blocks (Eq. 2, 3). Layernorm (LN) is applied before every block, and residual connections after every block (Wang et al., 2019; Baevski &amp; Auli, 2019). 3Published as a conference paper at ICLR 2021 The MLP contains two layers with a GELU non-linearity</a:t>
            </a:r>
            <a:endParaRPr lang="zh-CN" altLang="en-US"/>
          </a:p>
        </p:txBody>
      </p:sp>
      <p:pic>
        <p:nvPicPr>
          <p:cNvPr id="5" name="图片 4" descr="QQ截图20220215170459"/>
          <p:cNvPicPr>
            <a:picLocks noChangeAspect="1"/>
          </p:cNvPicPr>
          <p:nvPr/>
        </p:nvPicPr>
        <p:blipFill>
          <a:blip r:embed="rId1"/>
          <a:stretch>
            <a:fillRect/>
          </a:stretch>
        </p:blipFill>
        <p:spPr>
          <a:xfrm>
            <a:off x="7902575" y="1622425"/>
            <a:ext cx="2038350" cy="4057015"/>
          </a:xfrm>
          <a:prstGeom prst="rect">
            <a:avLst/>
          </a:prstGeom>
        </p:spPr>
      </p:pic>
    </p:spTree>
    <p:custDataLst>
      <p:tags r:id="rId2"/>
    </p:custData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zh-CN" altLang="en-US"/>
              <a:t>测试参数对比（</a:t>
            </a:r>
            <a:r>
              <a:rPr lang="zh-CN" altLang="en-US">
                <a:sym typeface="+mn-ea"/>
              </a:rPr>
              <a:t>学习率参数对比</a:t>
            </a:r>
            <a:r>
              <a:rPr lang="zh-CN" altLang="en-US"/>
              <a:t>）</a:t>
            </a:r>
            <a:endParaRPr lang="zh-CN" altLang="en-US"/>
          </a:p>
        </p:txBody>
      </p:sp>
      <p:sp>
        <p:nvSpPr>
          <p:cNvPr id="3" name="内容占位符 2"/>
          <p:cNvSpPr>
            <a:spLocks noGrp="1"/>
          </p:cNvSpPr>
          <p:nvPr>
            <p:ph sz="half" idx="1"/>
          </p:nvPr>
        </p:nvSpPr>
        <p:spPr/>
        <p:txBody>
          <a:bodyPr>
            <a:normAutofit fontScale="70000"/>
          </a:bodyPr>
          <a:p>
            <a:r>
              <a:rPr lang="en-US" altLang="zh-CN"/>
              <a:t>      </a:t>
            </a:r>
            <a:r>
              <a:rPr lang="zh-CN" altLang="en-US"/>
              <a:t>In order to stay as close as possible to the original Transformer model, we made use of an additional [class] token, which is taken as image representation. The output of this token is then transformed into a class prediction via a small multi-layer perceptron (MLP) with tanh as non-linearity in the single hidden layer.This design is inherited from the Transformer model for text, and we use it throughout the main paper. An initial attempt at using only image-patch embeddings, globally average-pooling (GAP)them, followed by a linear classifier—just like ResNet’s final feature map—performed very poorly.</a:t>
            </a:r>
            <a:r>
              <a:rPr lang="zh-CN" altLang="en-US">
                <a:solidFill>
                  <a:srgbClr val="FF0000"/>
                </a:solidFill>
              </a:rPr>
              <a:t>However, we found that this is neither due to the extra token, nor to the GAP operation. </a:t>
            </a:r>
            <a:endParaRPr lang="zh-CN" altLang="en-US">
              <a:solidFill>
                <a:srgbClr val="FF0000"/>
              </a:solidFill>
            </a:endParaRPr>
          </a:p>
        </p:txBody>
      </p:sp>
      <p:sp>
        <p:nvSpPr>
          <p:cNvPr id="4" name="内容占位符 3"/>
          <p:cNvSpPr>
            <a:spLocks noGrp="1"/>
          </p:cNvSpPr>
          <p:nvPr>
            <p:ph sz="half" idx="2"/>
          </p:nvPr>
        </p:nvSpPr>
        <p:spPr/>
        <p:txBody>
          <a:bodyPr/>
          <a:p>
            <a:endParaRPr lang="zh-CN" altLang="en-US"/>
          </a:p>
        </p:txBody>
      </p:sp>
      <p:pic>
        <p:nvPicPr>
          <p:cNvPr id="5" name="图片 4" descr="QQ截图20220215172826"/>
          <p:cNvPicPr>
            <a:picLocks noChangeAspect="1"/>
          </p:cNvPicPr>
          <p:nvPr/>
        </p:nvPicPr>
        <p:blipFill>
          <a:blip r:embed="rId1"/>
          <a:stretch>
            <a:fillRect/>
          </a:stretch>
        </p:blipFill>
        <p:spPr>
          <a:xfrm>
            <a:off x="5589905" y="2270125"/>
            <a:ext cx="6210935" cy="3180080"/>
          </a:xfrm>
          <a:prstGeom prst="rect">
            <a:avLst/>
          </a:prstGeom>
        </p:spPr>
      </p:pic>
    </p:spTree>
    <p:custDataLst>
      <p:tags r:id="rId2"/>
    </p:custData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zh-CN" altLang="en-US"/>
              <a:t>位置编码</a:t>
            </a:r>
            <a:br>
              <a:rPr lang="zh-CN" altLang="en-US"/>
            </a:br>
            <a:r>
              <a:rPr lang="zh-CN" altLang="en-US"/>
              <a:t>POSITIONAL EMBEDDING</a:t>
            </a:r>
            <a:endParaRPr lang="zh-CN" altLang="en-US"/>
          </a:p>
        </p:txBody>
      </p:sp>
      <p:sp>
        <p:nvSpPr>
          <p:cNvPr id="3" name="内容占位符 2"/>
          <p:cNvSpPr>
            <a:spLocks noGrp="1"/>
          </p:cNvSpPr>
          <p:nvPr>
            <p:ph sz="half" idx="1"/>
          </p:nvPr>
        </p:nvSpPr>
        <p:spPr/>
        <p:txBody>
          <a:bodyPr>
            <a:normAutofit fontScale="40000"/>
          </a:bodyPr>
          <a:p>
            <a:pPr marL="0" lvl="0" indent="0">
              <a:buNone/>
            </a:pPr>
            <a:r>
              <a:rPr lang="zh-CN" altLang="en-US"/>
              <a:t>We ran ablations on different ways of encoding spatial information using positional embedding. We tried the following cases:</a:t>
            </a:r>
            <a:endParaRPr lang="zh-CN" altLang="en-US"/>
          </a:p>
          <a:p>
            <a:pPr marL="0" lvl="0" indent="0">
              <a:buNone/>
            </a:pPr>
            <a:r>
              <a:rPr lang="zh-CN" altLang="en-US"/>
              <a:t>Providing no positional information: Considering the inputs as a bag of patches.</a:t>
            </a:r>
            <a:endParaRPr lang="zh-CN" altLang="en-US"/>
          </a:p>
          <a:p>
            <a:pPr marL="0" lvl="0" indent="0">
              <a:buNone/>
            </a:pPr>
            <a:r>
              <a:rPr lang="zh-CN" altLang="en-US">
                <a:solidFill>
                  <a:srgbClr val="FF0000"/>
                </a:solidFill>
              </a:rPr>
              <a:t>1-dimensional positional embedding</a:t>
            </a:r>
            <a:r>
              <a:rPr lang="zh-CN" altLang="en-US"/>
              <a:t>: Considering the inputs as a sequence of patches in the raster order (default across all other experiments in this paper).</a:t>
            </a:r>
            <a:endParaRPr lang="zh-CN" altLang="en-US"/>
          </a:p>
          <a:p>
            <a:pPr marL="0" lvl="0" indent="0">
              <a:buNone/>
            </a:pPr>
            <a:r>
              <a:rPr lang="zh-CN" altLang="en-US">
                <a:solidFill>
                  <a:srgbClr val="FF0000"/>
                </a:solidFill>
              </a:rPr>
              <a:t> 2-dimensional positional embedding</a:t>
            </a:r>
            <a:r>
              <a:rPr lang="zh-CN" altLang="en-US"/>
              <a:t>: Considering the inputs as a grid of patches in two dimensions. In this case, two sets of embeddings are learned, each for one of the axes,X-embedding, and Y -embedding, </a:t>
            </a:r>
            <a:r>
              <a:rPr lang="zh-CN" altLang="en-US">
                <a:solidFill>
                  <a:schemeClr val="accent2"/>
                </a:solidFill>
              </a:rPr>
              <a:t>each with size D</a:t>
            </a:r>
            <a:r>
              <a:rPr lang="en-US" altLang="zh-CN">
                <a:solidFill>
                  <a:schemeClr val="accent2"/>
                </a:solidFill>
              </a:rPr>
              <a:t>/</a:t>
            </a:r>
            <a:r>
              <a:rPr lang="zh-CN" altLang="en-US">
                <a:solidFill>
                  <a:schemeClr val="accent2"/>
                </a:solidFill>
              </a:rPr>
              <a:t>2.</a:t>
            </a:r>
            <a:r>
              <a:rPr lang="zh-CN" altLang="en-US"/>
              <a:t> Then, based on the coordinate on the path in the input, we concatenate the X and Y embedding to get the final positional embedding for that patch.</a:t>
            </a:r>
            <a:endParaRPr lang="zh-CN" altLang="en-US"/>
          </a:p>
          <a:p>
            <a:pPr marL="0" lvl="0" indent="0">
              <a:buNone/>
            </a:pPr>
            <a:r>
              <a:rPr lang="zh-CN" altLang="en-US">
                <a:solidFill>
                  <a:srgbClr val="FF0000"/>
                </a:solidFill>
              </a:rPr>
              <a:t>Relative positional embeddings</a:t>
            </a:r>
            <a:r>
              <a:rPr lang="zh-CN" altLang="en-US"/>
              <a:t>: Considering the relative distance between patches to encode the spatial information as instead of their absolute position. To do so, we use 1-dimensional Relative Attention, in which we define the relative distance all possible pairs of patches. Thus, for every given pair (one as query, and the other as key/value in the attention mechanism), we have </a:t>
            </a:r>
            <a:r>
              <a:rPr lang="zh-CN" altLang="en-US">
                <a:solidFill>
                  <a:schemeClr val="accent2"/>
                </a:solidFill>
              </a:rPr>
              <a:t>an offset pq − pk</a:t>
            </a:r>
            <a:r>
              <a:rPr lang="zh-CN" altLang="en-US"/>
              <a:t>, where each offset is associated with an embedding. Then, we simply run extra attention, where we use the original query (the content of query), but use relative positional embeddings as keys. We then use the logits from the relative attention as a bias term and add it to the logits of the main attention (content-based attention) before applying the softmax.</a:t>
            </a:r>
            <a:endParaRPr lang="zh-CN" altLang="en-US"/>
          </a:p>
        </p:txBody>
      </p:sp>
      <p:sp>
        <p:nvSpPr>
          <p:cNvPr id="4" name="内容占位符 3"/>
          <p:cNvSpPr>
            <a:spLocks noGrp="1"/>
          </p:cNvSpPr>
          <p:nvPr>
            <p:ph sz="half" idx="2"/>
          </p:nvPr>
        </p:nvSpPr>
        <p:spPr/>
        <p:txBody>
          <a:bodyPr/>
          <a:p>
            <a:r>
              <a:rPr lang="en-US" altLang="zh-CN"/>
              <a:t>1D</a:t>
            </a:r>
            <a:r>
              <a:rPr lang="zh-CN" altLang="en-US"/>
              <a:t>位置编码</a:t>
            </a:r>
            <a:endParaRPr lang="zh-CN" altLang="en-US"/>
          </a:p>
          <a:p>
            <a:endParaRPr lang="en-US" altLang="zh-CN"/>
          </a:p>
          <a:p>
            <a:endParaRPr lang="en-US" altLang="zh-CN"/>
          </a:p>
          <a:p>
            <a:r>
              <a:rPr lang="en-US" altLang="zh-CN"/>
              <a:t>2D</a:t>
            </a:r>
            <a:r>
              <a:rPr lang="zh-CN" altLang="en-US"/>
              <a:t>位置编码</a:t>
            </a:r>
            <a:endParaRPr lang="zh-CN" altLang="en-US"/>
          </a:p>
          <a:p>
            <a:endParaRPr lang="zh-CN" altLang="en-US"/>
          </a:p>
          <a:p>
            <a:endParaRPr lang="zh-CN" altLang="en-US"/>
          </a:p>
          <a:p>
            <a:r>
              <a:rPr lang="zh-CN" altLang="en-US"/>
              <a:t>相对位置编码</a:t>
            </a:r>
            <a:endParaRPr lang="zh-CN" altLang="en-US"/>
          </a:p>
        </p:txBody>
      </p:sp>
      <p:pic>
        <p:nvPicPr>
          <p:cNvPr id="5" name="图片 4" descr="QQ截图20220215174248"/>
          <p:cNvPicPr>
            <a:picLocks noChangeAspect="1"/>
          </p:cNvPicPr>
          <p:nvPr/>
        </p:nvPicPr>
        <p:blipFill>
          <a:blip r:embed="rId1"/>
          <a:stretch>
            <a:fillRect/>
          </a:stretch>
        </p:blipFill>
        <p:spPr>
          <a:xfrm>
            <a:off x="4648200" y="5019675"/>
            <a:ext cx="6705600" cy="1657350"/>
          </a:xfrm>
          <a:prstGeom prst="rect">
            <a:avLst/>
          </a:prstGeom>
        </p:spPr>
      </p:pic>
      <p:graphicFrame>
        <p:nvGraphicFramePr>
          <p:cNvPr id="6" name="表格 5"/>
          <p:cNvGraphicFramePr/>
          <p:nvPr/>
        </p:nvGraphicFramePr>
        <p:xfrm>
          <a:off x="8831580" y="2878455"/>
          <a:ext cx="1101725" cy="1101600"/>
        </p:xfrm>
        <a:graphic>
          <a:graphicData uri="http://schemas.openxmlformats.org/drawingml/2006/table">
            <a:tbl>
              <a:tblPr firstRow="1" bandRow="1">
                <a:tableStyleId>{5C22544A-7EE6-4342-B048-85BDC9FD1C3A}</a:tableStyleId>
              </a:tblPr>
              <a:tblGrid>
                <a:gridCol w="367200"/>
                <a:gridCol w="367200"/>
                <a:gridCol w="367200"/>
              </a:tblGrid>
              <a:tr h="367200">
                <a:tc>
                  <a:txBody>
                    <a:bodyPr/>
                    <a:p>
                      <a:pPr algn="l">
                        <a:buNone/>
                      </a:pPr>
                      <a:r>
                        <a:rPr lang="en-US" altLang="zh-CN" sz="1000">
                          <a:solidFill>
                            <a:schemeClr val="tx1"/>
                          </a:solidFill>
                        </a:rPr>
                        <a:t>11</a:t>
                      </a:r>
                      <a:endParaRPr lang="en-US" altLang="zh-CN" sz="1000">
                        <a:solidFill>
                          <a:schemeClr val="tx1"/>
                        </a:solidFill>
                      </a:endParaRPr>
                    </a:p>
                  </a:txBody>
                  <a:tcPr/>
                </a:tc>
                <a:tc>
                  <a:txBody>
                    <a:bodyPr/>
                    <a:p>
                      <a:pPr algn="l">
                        <a:buNone/>
                      </a:pPr>
                      <a:r>
                        <a:rPr lang="en-US" altLang="zh-CN" sz="1000">
                          <a:solidFill>
                            <a:schemeClr val="tx1"/>
                          </a:solidFill>
                        </a:rPr>
                        <a:t>12</a:t>
                      </a:r>
                      <a:endParaRPr lang="en-US" altLang="zh-CN" sz="1000">
                        <a:solidFill>
                          <a:schemeClr val="tx1"/>
                        </a:solidFill>
                      </a:endParaRPr>
                    </a:p>
                  </a:txBody>
                  <a:tcPr/>
                </a:tc>
                <a:tc>
                  <a:txBody>
                    <a:bodyPr/>
                    <a:p>
                      <a:pPr algn="l">
                        <a:buNone/>
                      </a:pPr>
                      <a:r>
                        <a:rPr lang="en-US" altLang="zh-CN" sz="1000">
                          <a:solidFill>
                            <a:schemeClr val="tx1"/>
                          </a:solidFill>
                        </a:rPr>
                        <a:t>13</a:t>
                      </a:r>
                      <a:endParaRPr lang="en-US" altLang="zh-CN" sz="1000">
                        <a:solidFill>
                          <a:schemeClr val="tx1"/>
                        </a:solidFill>
                      </a:endParaRPr>
                    </a:p>
                  </a:txBody>
                  <a:tcPr/>
                </a:tc>
              </a:tr>
              <a:tr h="367200">
                <a:tc>
                  <a:txBody>
                    <a:bodyPr/>
                    <a:p>
                      <a:pPr algn="l">
                        <a:buNone/>
                      </a:pPr>
                      <a:r>
                        <a:rPr lang="en-US" altLang="zh-CN" sz="1000" b="1">
                          <a:solidFill>
                            <a:schemeClr val="tx1"/>
                          </a:solidFill>
                        </a:rPr>
                        <a:t>21</a:t>
                      </a:r>
                      <a:endParaRPr lang="en-US" altLang="zh-CN" sz="1000" b="1">
                        <a:solidFill>
                          <a:schemeClr val="tx1"/>
                        </a:solidFill>
                      </a:endParaRPr>
                    </a:p>
                  </a:txBody>
                  <a:tcPr/>
                </a:tc>
                <a:tc>
                  <a:txBody>
                    <a:bodyPr/>
                    <a:p>
                      <a:pPr algn="l">
                        <a:buNone/>
                      </a:pPr>
                      <a:r>
                        <a:rPr lang="en-US" altLang="zh-CN" sz="1000" b="1">
                          <a:solidFill>
                            <a:schemeClr val="tx1"/>
                          </a:solidFill>
                        </a:rPr>
                        <a:t>22</a:t>
                      </a:r>
                      <a:endParaRPr lang="en-US" altLang="zh-CN" sz="1000" b="1">
                        <a:solidFill>
                          <a:schemeClr val="tx1"/>
                        </a:solidFill>
                      </a:endParaRPr>
                    </a:p>
                  </a:txBody>
                  <a:tcPr/>
                </a:tc>
                <a:tc>
                  <a:txBody>
                    <a:bodyPr/>
                    <a:p>
                      <a:pPr algn="l">
                        <a:buNone/>
                      </a:pPr>
                      <a:r>
                        <a:rPr lang="en-US" altLang="zh-CN" sz="1000" b="1">
                          <a:solidFill>
                            <a:schemeClr val="tx1"/>
                          </a:solidFill>
                        </a:rPr>
                        <a:t>23</a:t>
                      </a:r>
                      <a:endParaRPr lang="en-US" altLang="zh-CN" sz="1000" b="1">
                        <a:solidFill>
                          <a:schemeClr val="tx1"/>
                        </a:solidFill>
                      </a:endParaRPr>
                    </a:p>
                  </a:txBody>
                  <a:tcPr/>
                </a:tc>
              </a:tr>
              <a:tr h="367200">
                <a:tc>
                  <a:txBody>
                    <a:bodyPr/>
                    <a:p>
                      <a:pPr algn="l">
                        <a:buNone/>
                      </a:pPr>
                      <a:r>
                        <a:rPr lang="en-US" altLang="zh-CN" sz="1000" b="1">
                          <a:solidFill>
                            <a:schemeClr val="tx1"/>
                          </a:solidFill>
                        </a:rPr>
                        <a:t>31</a:t>
                      </a:r>
                      <a:endParaRPr lang="en-US" altLang="zh-CN" sz="1000" b="1">
                        <a:solidFill>
                          <a:schemeClr val="tx1"/>
                        </a:solidFill>
                      </a:endParaRPr>
                    </a:p>
                  </a:txBody>
                  <a:tcPr/>
                </a:tc>
                <a:tc>
                  <a:txBody>
                    <a:bodyPr/>
                    <a:p>
                      <a:pPr algn="l">
                        <a:buNone/>
                      </a:pPr>
                      <a:r>
                        <a:rPr lang="en-US" altLang="zh-CN" sz="1000" b="1">
                          <a:solidFill>
                            <a:schemeClr val="tx1"/>
                          </a:solidFill>
                        </a:rPr>
                        <a:t>32</a:t>
                      </a:r>
                      <a:endParaRPr lang="en-US" altLang="zh-CN" sz="1000" b="1">
                        <a:solidFill>
                          <a:schemeClr val="tx1"/>
                        </a:solidFill>
                      </a:endParaRPr>
                    </a:p>
                  </a:txBody>
                  <a:tcPr/>
                </a:tc>
                <a:tc>
                  <a:txBody>
                    <a:bodyPr/>
                    <a:p>
                      <a:pPr algn="l">
                        <a:buNone/>
                      </a:pPr>
                      <a:r>
                        <a:rPr lang="en-US" altLang="zh-CN" sz="1000" b="1">
                          <a:solidFill>
                            <a:schemeClr val="tx1"/>
                          </a:solidFill>
                        </a:rPr>
                        <a:t>33</a:t>
                      </a:r>
                      <a:endParaRPr lang="en-US" altLang="zh-CN" sz="1000" b="1">
                        <a:solidFill>
                          <a:schemeClr val="tx1"/>
                        </a:solidFill>
                      </a:endParaRPr>
                    </a:p>
                  </a:txBody>
                  <a:tcPr/>
                </a:tc>
              </a:tr>
            </a:tbl>
          </a:graphicData>
        </a:graphic>
      </p:graphicFrame>
      <p:sp>
        <p:nvSpPr>
          <p:cNvPr id="7" name="文本框 6"/>
          <p:cNvSpPr txBox="1"/>
          <p:nvPr/>
        </p:nvSpPr>
        <p:spPr>
          <a:xfrm>
            <a:off x="10246995" y="3275965"/>
            <a:ext cx="568325" cy="368300"/>
          </a:xfrm>
          <a:prstGeom prst="rect">
            <a:avLst/>
          </a:prstGeom>
          <a:noFill/>
        </p:spPr>
        <p:txBody>
          <a:bodyPr wrap="square" rtlCol="0">
            <a:spAutoFit/>
          </a:bodyPr>
          <a:p>
            <a:r>
              <a:rPr lang="en-US" altLang="zh-CN"/>
              <a:t>D/2</a:t>
            </a:r>
            <a:endParaRPr lang="en-US" altLang="zh-CN"/>
          </a:p>
        </p:txBody>
      </p:sp>
      <p:sp>
        <p:nvSpPr>
          <p:cNvPr id="8" name="文本框 7"/>
          <p:cNvSpPr txBox="1"/>
          <p:nvPr/>
        </p:nvSpPr>
        <p:spPr>
          <a:xfrm>
            <a:off x="9098280" y="4050665"/>
            <a:ext cx="568325" cy="368300"/>
          </a:xfrm>
          <a:prstGeom prst="rect">
            <a:avLst/>
          </a:prstGeom>
          <a:noFill/>
        </p:spPr>
        <p:txBody>
          <a:bodyPr wrap="square" rtlCol="0">
            <a:spAutoFit/>
          </a:bodyPr>
          <a:p>
            <a:r>
              <a:rPr lang="en-US" altLang="zh-CN"/>
              <a:t>D/2</a:t>
            </a:r>
            <a:endParaRPr lang="en-US" altLang="zh-CN"/>
          </a:p>
        </p:txBody>
      </p:sp>
      <p:graphicFrame>
        <p:nvGraphicFramePr>
          <p:cNvPr id="9" name="表格 8"/>
          <p:cNvGraphicFramePr/>
          <p:nvPr/>
        </p:nvGraphicFramePr>
        <p:xfrm>
          <a:off x="8699500" y="1898650"/>
          <a:ext cx="8533765" cy="381000"/>
        </p:xfrm>
        <a:graphic>
          <a:graphicData uri="http://schemas.openxmlformats.org/drawingml/2006/table">
            <a:tbl>
              <a:tblPr firstRow="1" bandRow="1">
                <a:tableStyleId>{5C22544A-7EE6-4342-B048-85BDC9FD1C3A}</a:tableStyleId>
              </a:tblPr>
              <a:tblGrid>
                <a:gridCol w="367200"/>
                <a:gridCol w="367200"/>
                <a:gridCol w="367200"/>
                <a:gridCol w="367200"/>
                <a:gridCol w="367200"/>
              </a:tblGrid>
              <a:tr h="381000">
                <a:tc>
                  <a:txBody>
                    <a:bodyPr/>
                    <a:p>
                      <a:pPr>
                        <a:buNone/>
                      </a:pPr>
                      <a:r>
                        <a:rPr lang="en-US" altLang="zh-CN"/>
                        <a:t>0</a:t>
                      </a:r>
                      <a:endParaRPr lang="en-US" altLang="zh-CN"/>
                    </a:p>
                  </a:txBody>
                  <a:tcPr/>
                </a:tc>
                <a:tc>
                  <a:txBody>
                    <a:bodyPr/>
                    <a:p>
                      <a:pPr>
                        <a:buNone/>
                      </a:pPr>
                      <a:r>
                        <a:rPr lang="en-US" altLang="zh-CN"/>
                        <a:t>1</a:t>
                      </a:r>
                      <a:endParaRPr lang="en-US" altLang="zh-CN"/>
                    </a:p>
                  </a:txBody>
                  <a:tcPr/>
                </a:tc>
                <a:tc>
                  <a:txBody>
                    <a:bodyPr/>
                    <a:p>
                      <a:pPr>
                        <a:buNone/>
                      </a:pPr>
                      <a:r>
                        <a:rPr lang="en-US" altLang="zh-CN"/>
                        <a:t>2</a:t>
                      </a:r>
                      <a:endParaRPr lang="en-US" altLang="zh-CN"/>
                    </a:p>
                  </a:txBody>
                  <a:tcPr/>
                </a:tc>
                <a:tc>
                  <a:txBody>
                    <a:bodyPr/>
                    <a:p>
                      <a:pPr>
                        <a:buNone/>
                      </a:pPr>
                      <a:r>
                        <a:rPr lang="en-US" altLang="zh-CN"/>
                        <a:t>3</a:t>
                      </a:r>
                      <a:endParaRPr lang="en-US" altLang="zh-CN"/>
                    </a:p>
                  </a:txBody>
                  <a:tcPr/>
                </a:tc>
                <a:tc>
                  <a:txBody>
                    <a:bodyPr/>
                    <a:p>
                      <a:pPr>
                        <a:buNone/>
                      </a:pPr>
                      <a:r>
                        <a:rPr lang="en-US" altLang="zh-CN"/>
                        <a:t>4</a:t>
                      </a:r>
                      <a:endParaRPr lang="en-US" altLang="zh-CN"/>
                    </a:p>
                  </a:txBody>
                  <a:tcPr/>
                </a:tc>
              </a:tr>
            </a:tbl>
          </a:graphicData>
        </a:graphic>
      </p:graphicFrame>
      <p:graphicFrame>
        <p:nvGraphicFramePr>
          <p:cNvPr id="10" name="表格 9"/>
          <p:cNvGraphicFramePr/>
          <p:nvPr/>
        </p:nvGraphicFramePr>
        <p:xfrm>
          <a:off x="8831580" y="4584065"/>
          <a:ext cx="8533765" cy="381000"/>
        </p:xfrm>
        <a:graphic>
          <a:graphicData uri="http://schemas.openxmlformats.org/drawingml/2006/table">
            <a:tbl>
              <a:tblPr firstRow="1" bandRow="1">
                <a:tableStyleId>{5C22544A-7EE6-4342-B048-85BDC9FD1C3A}</a:tableStyleId>
              </a:tblPr>
              <a:tblGrid>
                <a:gridCol w="367200"/>
                <a:gridCol w="367200"/>
                <a:gridCol w="367200"/>
                <a:gridCol w="367200"/>
                <a:gridCol w="367200"/>
              </a:tblGrid>
              <a:tr h="381000">
                <a:tc>
                  <a:txBody>
                    <a:bodyPr/>
                    <a:p>
                      <a:pPr>
                        <a:buNone/>
                      </a:pPr>
                      <a:r>
                        <a:rPr lang="en-US" altLang="zh-CN"/>
                        <a:t>0</a:t>
                      </a:r>
                      <a:endParaRPr lang="en-US" altLang="zh-CN"/>
                    </a:p>
                  </a:txBody>
                  <a:tcPr/>
                </a:tc>
                <a:tc>
                  <a:txBody>
                    <a:bodyPr/>
                    <a:p>
                      <a:pPr>
                        <a:buNone/>
                      </a:pPr>
                      <a:r>
                        <a:rPr lang="en-US" altLang="zh-CN"/>
                        <a:t>1</a:t>
                      </a:r>
                      <a:endParaRPr lang="en-US" altLang="zh-CN"/>
                    </a:p>
                  </a:txBody>
                  <a:tcPr/>
                </a:tc>
                <a:tc>
                  <a:txBody>
                    <a:bodyPr/>
                    <a:p>
                      <a:pPr>
                        <a:buNone/>
                      </a:pPr>
                      <a:r>
                        <a:rPr lang="en-US" altLang="zh-CN"/>
                        <a:t>2</a:t>
                      </a:r>
                      <a:endParaRPr lang="en-US" altLang="zh-CN"/>
                    </a:p>
                  </a:txBody>
                  <a:tcPr/>
                </a:tc>
                <a:tc>
                  <a:txBody>
                    <a:bodyPr/>
                    <a:p>
                      <a:pPr>
                        <a:buNone/>
                      </a:pPr>
                      <a:r>
                        <a:rPr lang="en-US" altLang="zh-CN"/>
                        <a:t>3</a:t>
                      </a:r>
                      <a:endParaRPr lang="en-US" altLang="zh-CN"/>
                    </a:p>
                  </a:txBody>
                  <a:tcPr/>
                </a:tc>
                <a:tc>
                  <a:txBody>
                    <a:bodyPr/>
                    <a:p>
                      <a:pPr>
                        <a:buNone/>
                      </a:pPr>
                      <a:r>
                        <a:rPr lang="en-US" altLang="zh-CN"/>
                        <a:t>4</a:t>
                      </a:r>
                      <a:endParaRPr lang="en-US" altLang="zh-CN"/>
                    </a:p>
                  </a:txBody>
                  <a:tcPr/>
                </a:tc>
              </a:tr>
            </a:tbl>
          </a:graphicData>
        </a:graphic>
      </p:graphicFrame>
      <p:cxnSp>
        <p:nvCxnSpPr>
          <p:cNvPr id="11" name="直接箭头连接符 10"/>
          <p:cNvCxnSpPr/>
          <p:nvPr/>
        </p:nvCxnSpPr>
        <p:spPr>
          <a:xfrm>
            <a:off x="8921115" y="4462145"/>
            <a:ext cx="1128395" cy="0"/>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spTree>
    <p:custDataLst>
      <p:tags r:id="rId2"/>
    </p:custData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总体计算步骤</a:t>
            </a:r>
            <a:endParaRPr lang="zh-CN" altLang="en-US"/>
          </a:p>
        </p:txBody>
      </p:sp>
      <p:sp>
        <p:nvSpPr>
          <p:cNvPr id="3" name="内容占位符 2"/>
          <p:cNvSpPr>
            <a:spLocks noGrp="1"/>
          </p:cNvSpPr>
          <p:nvPr>
            <p:ph sz="half" idx="1"/>
          </p:nvPr>
        </p:nvSpPr>
        <p:spPr>
          <a:xfrm>
            <a:off x="838200" y="1825625"/>
            <a:ext cx="10024745" cy="2777490"/>
          </a:xfrm>
        </p:spPr>
        <p:txBody>
          <a:bodyPr>
            <a:normAutofit lnSpcReduction="20000"/>
          </a:bodyPr>
          <a:p>
            <a:r>
              <a:rPr lang="zh-CN" altLang="en-US"/>
              <a:t>（</a:t>
            </a:r>
            <a:r>
              <a:rPr lang="en-US" altLang="zh-CN"/>
              <a:t>1</a:t>
            </a:r>
            <a:r>
              <a:rPr lang="zh-CN" altLang="en-US"/>
              <a:t>）每个</a:t>
            </a:r>
            <a:r>
              <a:rPr lang="en-US" altLang="zh-CN"/>
              <a:t>patch</a:t>
            </a:r>
            <a:r>
              <a:rPr lang="zh-CN" altLang="en-US"/>
              <a:t>跟全连接层转换，前面拼接一个</a:t>
            </a:r>
            <a:r>
              <a:rPr lang="en-US" altLang="zh-CN"/>
              <a:t>class embedding,</a:t>
            </a:r>
            <a:r>
              <a:rPr lang="zh-CN" altLang="en-US"/>
              <a:t>最后加上位置编码</a:t>
            </a:r>
            <a:endParaRPr lang="zh-CN" altLang="en-US"/>
          </a:p>
          <a:p>
            <a:r>
              <a:rPr lang="zh-CN" altLang="en-US"/>
              <a:t>（</a:t>
            </a:r>
            <a:r>
              <a:rPr lang="en-US" altLang="zh-CN"/>
              <a:t>2</a:t>
            </a:r>
            <a:r>
              <a:rPr lang="zh-CN" altLang="en-US"/>
              <a:t>）多头自注意力循环（</a:t>
            </a:r>
            <a:r>
              <a:rPr lang="en-US" altLang="zh-CN"/>
              <a:t>L</a:t>
            </a:r>
            <a:r>
              <a:rPr lang="zh-CN" altLang="en-US"/>
              <a:t>次）</a:t>
            </a:r>
            <a:endParaRPr lang="zh-CN" altLang="en-US"/>
          </a:p>
          <a:p>
            <a:r>
              <a:rPr lang="zh-CN" altLang="en-US"/>
              <a:t>（</a:t>
            </a:r>
            <a:r>
              <a:rPr lang="en-US" altLang="zh-CN"/>
              <a:t>3</a:t>
            </a:r>
            <a:r>
              <a:rPr lang="zh-CN" altLang="en-US"/>
              <a:t>）</a:t>
            </a:r>
            <a:r>
              <a:rPr lang="en-US" altLang="zh-CN"/>
              <a:t>MLP</a:t>
            </a:r>
            <a:r>
              <a:rPr lang="zh-CN" altLang="en-US"/>
              <a:t>循环（</a:t>
            </a:r>
            <a:r>
              <a:rPr lang="en-US" altLang="zh-CN"/>
              <a:t>L</a:t>
            </a:r>
            <a:r>
              <a:rPr lang="zh-CN" altLang="en-US"/>
              <a:t>次）</a:t>
            </a:r>
            <a:endParaRPr lang="zh-CN" altLang="en-US"/>
          </a:p>
          <a:p>
            <a:r>
              <a:rPr lang="zh-CN" altLang="en-US"/>
              <a:t>（</a:t>
            </a:r>
            <a:r>
              <a:rPr lang="en-US" altLang="zh-CN"/>
              <a:t>4</a:t>
            </a:r>
            <a:r>
              <a:rPr lang="zh-CN" altLang="en-US"/>
              <a:t>）最后那层输出的第一个，即</a:t>
            </a:r>
            <a:r>
              <a:rPr lang="en-US" altLang="zh-CN"/>
              <a:t>Z</a:t>
            </a:r>
            <a:r>
              <a:rPr lang="en-US" altLang="zh-CN" sz="1400"/>
              <a:t>L</a:t>
            </a:r>
            <a:r>
              <a:rPr lang="en-US" altLang="zh-CN"/>
              <a:t>^0</a:t>
            </a:r>
            <a:r>
              <a:rPr lang="zh-CN" altLang="en-US"/>
              <a:t>当做整体图像特征（以此来做分类</a:t>
            </a:r>
            <a:endParaRPr lang="zh-CN" altLang="en-US"/>
          </a:p>
          <a:p>
            <a:pPr marL="0" indent="0">
              <a:buNone/>
            </a:pPr>
            <a:r>
              <a:rPr lang="zh-CN" altLang="en-US"/>
              <a:t>任务）</a:t>
            </a:r>
            <a:endParaRPr lang="zh-CN" altLang="en-US"/>
          </a:p>
        </p:txBody>
      </p:sp>
      <p:pic>
        <p:nvPicPr>
          <p:cNvPr id="5" name="图片 4" descr="QQ截图20220215175030"/>
          <p:cNvPicPr>
            <a:picLocks noChangeAspect="1"/>
          </p:cNvPicPr>
          <p:nvPr/>
        </p:nvPicPr>
        <p:blipFill>
          <a:blip r:embed="rId1"/>
          <a:stretch>
            <a:fillRect/>
          </a:stretch>
        </p:blipFill>
        <p:spPr>
          <a:xfrm>
            <a:off x="523240" y="4603115"/>
            <a:ext cx="8360410" cy="1574165"/>
          </a:xfrm>
          <a:prstGeom prst="rect">
            <a:avLst/>
          </a:prstGeom>
        </p:spPr>
      </p:pic>
      <p:cxnSp>
        <p:nvCxnSpPr>
          <p:cNvPr id="6" name="肘形连接符 5"/>
          <p:cNvCxnSpPr/>
          <p:nvPr/>
        </p:nvCxnSpPr>
        <p:spPr>
          <a:xfrm>
            <a:off x="5394960" y="2526665"/>
            <a:ext cx="1054735" cy="304800"/>
          </a:xfrm>
          <a:prstGeom prst="bentConnector3">
            <a:avLst>
              <a:gd name="adj1" fmla="val 50812"/>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 name="肘形连接符 6"/>
          <p:cNvCxnSpPr/>
          <p:nvPr/>
        </p:nvCxnSpPr>
        <p:spPr>
          <a:xfrm flipV="1">
            <a:off x="5394960" y="2831465"/>
            <a:ext cx="1054735" cy="230505"/>
          </a:xfrm>
          <a:prstGeom prst="bentConnector3">
            <a:avLst>
              <a:gd name="adj1" fmla="val 50030"/>
            </a:avLst>
          </a:prstGeom>
          <a:ln>
            <a:tailEnd type="arrow"/>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6647180" y="2658110"/>
            <a:ext cx="3698875" cy="368300"/>
          </a:xfrm>
          <a:prstGeom prst="rect">
            <a:avLst/>
          </a:prstGeom>
          <a:noFill/>
        </p:spPr>
        <p:txBody>
          <a:bodyPr wrap="square" rtlCol="0">
            <a:spAutoFit/>
          </a:bodyPr>
          <a:p>
            <a:r>
              <a:rPr lang="zh-CN" altLang="en-US"/>
              <a:t>先做</a:t>
            </a:r>
            <a:r>
              <a:rPr lang="en-US" altLang="zh-CN"/>
              <a:t>layer norm</a:t>
            </a:r>
            <a:r>
              <a:rPr lang="zh-CN" altLang="en-US"/>
              <a:t>，再做残差连接</a:t>
            </a:r>
            <a:endParaRPr lang="zh-CN" altLang="en-US"/>
          </a:p>
        </p:txBody>
      </p:sp>
    </p:spTree>
    <p:custDataLst>
      <p:tags r:id="rId2"/>
    </p:custData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zh-CN" altLang="en-US" sz="3600"/>
              <a:t>归纳偏置</a:t>
            </a:r>
            <a:br>
              <a:rPr lang="zh-CN" altLang="en-US" sz="3600"/>
            </a:br>
            <a:r>
              <a:rPr lang="zh-CN" altLang="en-US" sz="3600">
                <a:sym typeface="+mn-ea"/>
              </a:rPr>
              <a:t>Inductive bias</a:t>
            </a:r>
            <a:endParaRPr lang="zh-CN" altLang="en-US" sz="3600"/>
          </a:p>
        </p:txBody>
      </p:sp>
      <p:sp>
        <p:nvSpPr>
          <p:cNvPr id="3" name="内容占位符 2"/>
          <p:cNvSpPr>
            <a:spLocks noGrp="1"/>
          </p:cNvSpPr>
          <p:nvPr>
            <p:ph sz="half" idx="1"/>
          </p:nvPr>
        </p:nvSpPr>
        <p:spPr/>
        <p:txBody>
          <a:bodyPr>
            <a:normAutofit fontScale="70000"/>
          </a:bodyPr>
          <a:p>
            <a:r>
              <a:rPr lang="en-US" altLang="zh-CN"/>
              <a:t>    </a:t>
            </a:r>
            <a:r>
              <a:rPr lang="zh-CN" altLang="en-US"/>
              <a:t>We note that Vision Transformer has much less image-specific inductive bias than CNNs.</a:t>
            </a:r>
            <a:r>
              <a:rPr lang="zh-CN" altLang="en-US">
                <a:solidFill>
                  <a:schemeClr val="accent2"/>
                </a:solidFill>
              </a:rPr>
              <a:t> </a:t>
            </a:r>
            <a:r>
              <a:rPr lang="zh-CN" altLang="en-US">
                <a:solidFill>
                  <a:srgbClr val="FF0000"/>
                </a:solidFill>
              </a:rPr>
              <a:t>In CNNs, locality, two-dimensional neighborhood structure, and translation equivariance are baked into each layer throughout the whole model</a:t>
            </a:r>
            <a:r>
              <a:rPr lang="zh-CN" altLang="en-US"/>
              <a:t>. In ViT, only MLP layers are local and translationally equivariant, while the self-attention layers are global. The two-dimensional neighborhood structure is used very sparingly: in the beginning of the model by cutting the image into patches and at fine-tuning time for adjusting the position embeddings for images of different resolution (as described below). Other than that, the position embeddings at initialization time carry no information about the 2D positions of the patches and all spatial relations between the patches have to be learned from scratch.</a:t>
            </a:r>
            <a:endParaRPr lang="zh-CN" altLang="en-US"/>
          </a:p>
        </p:txBody>
      </p:sp>
      <p:sp>
        <p:nvSpPr>
          <p:cNvPr id="4" name="内容占位符 3"/>
          <p:cNvSpPr>
            <a:spLocks noGrp="1"/>
          </p:cNvSpPr>
          <p:nvPr>
            <p:ph sz="half" idx="2"/>
          </p:nvPr>
        </p:nvSpPr>
        <p:spPr/>
        <p:txBody>
          <a:bodyPr/>
          <a:p>
            <a:r>
              <a:rPr lang="zh-CN" altLang="en-US"/>
              <a:t>相对于</a:t>
            </a:r>
            <a:r>
              <a:rPr lang="en-US" altLang="zh-CN"/>
              <a:t>CNN</a:t>
            </a:r>
            <a:r>
              <a:rPr lang="zh-CN" altLang="en-US"/>
              <a:t>而言，少很多图像特有的归纳偏置（</a:t>
            </a:r>
            <a:r>
              <a:rPr lang="en-US" altLang="zh-CN"/>
              <a:t>g[f(x)]=f[g(x)]</a:t>
            </a:r>
            <a:r>
              <a:rPr lang="zh-CN" altLang="en-US"/>
              <a:t>平移和卷积先做哪个都没关系），没有用太多的卷积，所以在小型数据集上效果比不上卷积神经网络可以理解</a:t>
            </a:r>
            <a:endParaRPr lang="zh-CN" altLang="en-US"/>
          </a:p>
        </p:txBody>
      </p:sp>
    </p:spTree>
    <p:custDataLst>
      <p:tags r:id="rId1"/>
    </p:custData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pPr algn="l"/>
            <a:r>
              <a:rPr lang="zh-CN" altLang="en-US" sz="3600"/>
              <a:t>大尺寸图片位置信息</a:t>
            </a:r>
            <a:br>
              <a:rPr lang="zh-CN" altLang="en-US" sz="3600"/>
            </a:br>
            <a:r>
              <a:rPr lang="zh-CN" altLang="en-US" sz="3600"/>
              <a:t>FINE-TUNING AND HIGHER RESOLUTION</a:t>
            </a:r>
            <a:endParaRPr lang="zh-CN" altLang="en-US" sz="3600"/>
          </a:p>
        </p:txBody>
      </p:sp>
      <p:sp>
        <p:nvSpPr>
          <p:cNvPr id="3" name="内容占位符 2"/>
          <p:cNvSpPr>
            <a:spLocks noGrp="1"/>
          </p:cNvSpPr>
          <p:nvPr>
            <p:ph sz="half" idx="1"/>
          </p:nvPr>
        </p:nvSpPr>
        <p:spPr/>
        <p:txBody>
          <a:bodyPr>
            <a:normAutofit fontScale="60000"/>
          </a:bodyPr>
          <a:p>
            <a:r>
              <a:rPr lang="en-US" altLang="zh-CN"/>
              <a:t>     </a:t>
            </a:r>
            <a:r>
              <a:rPr lang="zh-CN" altLang="en-US"/>
              <a:t>Typically, we pre-train ViT on large datasets, and fine-tune to (smaller) downstream tasks. Forthis, we remove the pre-trained prediction head and attach a zero-initialized D × K feedforward layer, where K is the number of downstream classes. It is often</a:t>
            </a:r>
            <a:r>
              <a:rPr lang="zh-CN" altLang="en-US">
                <a:solidFill>
                  <a:srgbClr val="FF0000"/>
                </a:solidFill>
              </a:rPr>
              <a:t> beneficial to fine-tune at higher resolution than pre-training </a:t>
            </a:r>
            <a:r>
              <a:rPr lang="zh-CN" altLang="en-US"/>
              <a:t>(Touvron et al., 2019; Kolesnikov et al., 2020). When feeding images of higher resolution, we keep the patch size the same, which </a:t>
            </a:r>
            <a:r>
              <a:rPr lang="zh-CN" altLang="en-US">
                <a:solidFill>
                  <a:srgbClr val="FF0000"/>
                </a:solidFill>
              </a:rPr>
              <a:t>results in a larger effective sequence length</a:t>
            </a:r>
            <a:r>
              <a:rPr lang="zh-CN" altLang="en-US"/>
              <a:t>. The Vision Transformer can handle arbitrary sequence lengths (up to memory constraints), however, the pre-trained position embeddings may no longer be meaningful. We therefore perform 2D interpolation of the pre-trained position embeddings, according to their location in the original image. Note that this resolution adjustment and patch extraction are the only points at which an inductive bias about the 2D structure of the images is manually injected into the Vision Transformer.</a:t>
            </a:r>
            <a:endParaRPr lang="zh-CN" altLang="en-US"/>
          </a:p>
        </p:txBody>
      </p:sp>
      <p:sp>
        <p:nvSpPr>
          <p:cNvPr id="4" name="内容占位符 3"/>
          <p:cNvSpPr>
            <a:spLocks noGrp="1"/>
          </p:cNvSpPr>
          <p:nvPr>
            <p:ph sz="half" idx="2"/>
          </p:nvPr>
        </p:nvSpPr>
        <p:spPr/>
        <p:txBody>
          <a:bodyPr/>
          <a:p>
            <a:r>
              <a:rPr lang="zh-CN" altLang="en-US"/>
              <a:t>更大尺寸时可能产生更多的</a:t>
            </a:r>
            <a:r>
              <a:rPr lang="en-US" altLang="zh-CN"/>
              <a:t>patch</a:t>
            </a:r>
            <a:r>
              <a:rPr lang="zh-CN" altLang="en-US"/>
              <a:t>，加大计算量，为此需要更大的</a:t>
            </a:r>
            <a:r>
              <a:rPr lang="en-US" altLang="zh-CN"/>
              <a:t>patch size</a:t>
            </a:r>
            <a:r>
              <a:rPr lang="zh-CN" altLang="en-US"/>
              <a:t>，例如</a:t>
            </a:r>
            <a:r>
              <a:rPr lang="en-US" altLang="zh-CN"/>
              <a:t>25X25</a:t>
            </a:r>
            <a:r>
              <a:rPr lang="zh-CN" altLang="en-US"/>
              <a:t>等，并且需要重新编码位置信息来匹配</a:t>
            </a:r>
            <a:r>
              <a:rPr lang="en-US" altLang="zh-CN"/>
              <a:t>,</a:t>
            </a:r>
            <a:r>
              <a:rPr lang="zh-CN" altLang="en-US"/>
              <a:t>也可以运用</a:t>
            </a:r>
            <a:r>
              <a:rPr lang="en-US" altLang="zh-CN"/>
              <a:t>2d</a:t>
            </a:r>
            <a:r>
              <a:rPr lang="zh-CN" altLang="en-US"/>
              <a:t>的差值的方法（可能会引起精度下降）</a:t>
            </a:r>
            <a:endParaRPr lang="zh-CN" altLang="en-US"/>
          </a:p>
          <a:p>
            <a:pPr marL="0" indent="0">
              <a:buNone/>
            </a:pPr>
            <a:endParaRPr lang="zh-CN" altLang="en-US"/>
          </a:p>
        </p:txBody>
      </p:sp>
    </p:spTree>
    <p:custDataLst>
      <p:tags r:id="rId1"/>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关系</a:t>
            </a:r>
            <a:endParaRPr lang="zh-CN" altLang="en-US"/>
          </a:p>
        </p:txBody>
      </p:sp>
      <p:sp>
        <p:nvSpPr>
          <p:cNvPr id="5" name="文本占位符 4"/>
          <p:cNvSpPr>
            <a:spLocks noGrp="1"/>
          </p:cNvSpPr>
          <p:nvPr>
            <p:ph type="body" idx="1"/>
          </p:nvPr>
        </p:nvSpPr>
        <p:spPr/>
        <p:txBody>
          <a:bodyPr/>
          <a:p>
            <a:r>
              <a:rPr lang="en-US" altLang="zh-CN">
                <a:solidFill>
                  <a:schemeClr val="accent1"/>
                </a:solidFill>
              </a:rPr>
              <a:t>NLP</a:t>
            </a:r>
            <a:endParaRPr lang="en-US" altLang="zh-CN">
              <a:solidFill>
                <a:schemeClr val="accent1"/>
              </a:solidFill>
            </a:endParaRPr>
          </a:p>
        </p:txBody>
      </p:sp>
      <p:sp>
        <p:nvSpPr>
          <p:cNvPr id="6" name="内容占位符 5"/>
          <p:cNvSpPr>
            <a:spLocks noGrp="1"/>
          </p:cNvSpPr>
          <p:nvPr>
            <p:ph sz="half" idx="2"/>
          </p:nvPr>
        </p:nvSpPr>
        <p:spPr/>
        <p:txBody>
          <a:bodyPr/>
          <a:p>
            <a:r>
              <a:rPr lang="en-US" altLang="zh-CN" sz="3200">
                <a:hlinkClick r:id="rId1" action="ppaction://hlinksldjump"/>
              </a:rPr>
              <a:t>Transformer</a:t>
            </a:r>
            <a:endParaRPr lang="en-US" altLang="zh-CN"/>
          </a:p>
          <a:p>
            <a:pPr lvl="1"/>
            <a:endParaRPr lang="en-US" altLang="zh-CN" sz="2400">
              <a:hlinkClick r:id="rId2" action="ppaction://hlinksldjump"/>
            </a:endParaRPr>
          </a:p>
          <a:p>
            <a:pPr lvl="1"/>
            <a:endParaRPr lang="en-US" altLang="zh-CN" sz="2400">
              <a:hlinkClick r:id="rId2" action="ppaction://hlinksldjump"/>
            </a:endParaRPr>
          </a:p>
          <a:p>
            <a:pPr lvl="1"/>
            <a:r>
              <a:rPr lang="en-US" altLang="zh-CN" sz="2400">
                <a:hlinkClick r:id="rId2" action="ppaction://hlinksldjump"/>
              </a:rPr>
              <a:t>BERT</a:t>
            </a:r>
            <a:endParaRPr lang="en-US" altLang="zh-CN" sz="2400"/>
          </a:p>
        </p:txBody>
      </p:sp>
      <p:sp>
        <p:nvSpPr>
          <p:cNvPr id="7" name="文本占位符 6"/>
          <p:cNvSpPr>
            <a:spLocks noGrp="1"/>
          </p:cNvSpPr>
          <p:nvPr>
            <p:ph type="body" sz="quarter" idx="3"/>
          </p:nvPr>
        </p:nvSpPr>
        <p:spPr/>
        <p:txBody>
          <a:bodyPr/>
          <a:p>
            <a:pPr algn="l"/>
            <a:r>
              <a:rPr lang="en-US" altLang="zh-CN">
                <a:solidFill>
                  <a:schemeClr val="accent1"/>
                </a:solidFill>
              </a:rPr>
              <a:t>CV</a:t>
            </a:r>
            <a:endParaRPr lang="en-US" altLang="zh-CN">
              <a:solidFill>
                <a:schemeClr val="accent1"/>
              </a:solidFill>
            </a:endParaRPr>
          </a:p>
        </p:txBody>
      </p:sp>
      <p:sp>
        <p:nvSpPr>
          <p:cNvPr id="8" name="内容占位符 7"/>
          <p:cNvSpPr>
            <a:spLocks noGrp="1"/>
          </p:cNvSpPr>
          <p:nvPr>
            <p:ph sz="quarter" idx="4"/>
          </p:nvPr>
        </p:nvSpPr>
        <p:spPr/>
        <p:txBody>
          <a:bodyPr>
            <a:normAutofit lnSpcReduction="10000"/>
          </a:bodyPr>
          <a:p>
            <a:pPr lvl="0"/>
            <a:r>
              <a:rPr lang="en-US" altLang="zh-CN" sz="2400">
                <a:sym typeface="+mn-ea"/>
                <a:hlinkClick r:id="rId3" action="ppaction://hlinksldjump"/>
              </a:rPr>
              <a:t>SwimTransformer</a:t>
            </a:r>
            <a:endParaRPr lang="en-US" altLang="zh-CN" sz="2400">
              <a:sym typeface="+mn-ea"/>
              <a:hlinkClick r:id="rId3" action="ppaction://hlinksldjump"/>
            </a:endParaRPr>
          </a:p>
          <a:p>
            <a:pPr lvl="1"/>
            <a:r>
              <a:rPr lang="en-US" altLang="zh-CN">
                <a:sym typeface="+mn-ea"/>
                <a:hlinkClick r:id="rId4" action="ppaction://hlinksldjump"/>
              </a:rPr>
              <a:t>SwinIR</a:t>
            </a:r>
            <a:endParaRPr lang="en-US" altLang="zh-CN">
              <a:hlinkClick r:id="rId5" action="ppaction://hlinksldjump"/>
            </a:endParaRPr>
          </a:p>
          <a:p>
            <a:endParaRPr lang="en-US" altLang="zh-CN">
              <a:hlinkClick r:id="rId5" action="ppaction://hlinksldjump"/>
            </a:endParaRPr>
          </a:p>
          <a:p>
            <a:r>
              <a:rPr lang="en-US" altLang="zh-CN">
                <a:hlinkClick r:id="rId5" action="ppaction://hlinksldjump"/>
              </a:rPr>
              <a:t>ViT</a:t>
            </a:r>
            <a:endParaRPr lang="en-US" altLang="zh-CN"/>
          </a:p>
          <a:p>
            <a:pPr lvl="1"/>
            <a:r>
              <a:rPr lang="en-US" altLang="zh-CN" sz="1800">
                <a:hlinkClick r:id="" action="ppaction://noaction"/>
              </a:rPr>
              <a:t>MAE</a:t>
            </a:r>
            <a:endParaRPr lang="en-US" altLang="zh-CN"/>
          </a:p>
          <a:p>
            <a:pPr lvl="1"/>
            <a:endParaRPr lang="en-US" altLang="zh-CN" sz="1800"/>
          </a:p>
          <a:p>
            <a:pPr lvl="1"/>
            <a:endParaRPr lang="en-US" altLang="zh-CN" sz="1800"/>
          </a:p>
          <a:p>
            <a:pPr lvl="0"/>
            <a:endParaRPr lang="zh-CN" altLang="en-US" sz="2160">
              <a:sym typeface="+mn-ea"/>
            </a:endParaRPr>
          </a:p>
          <a:p>
            <a:pPr lvl="0"/>
            <a:endParaRPr lang="zh-CN" altLang="en-US">
              <a:sym typeface="+mn-ea"/>
            </a:endParaRPr>
          </a:p>
          <a:p>
            <a:pPr lvl="1"/>
            <a:endParaRPr lang="en-US" altLang="zh-CN"/>
          </a:p>
        </p:txBody>
      </p:sp>
    </p:spTree>
    <p:custDataLst>
      <p:tags r:id="rId6"/>
    </p:custData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zh-CN" altLang="en-US"/>
              <a:t>实验</a:t>
            </a:r>
            <a:br>
              <a:rPr lang="zh-CN" altLang="en-US"/>
            </a:br>
            <a:r>
              <a:rPr lang="zh-CN" altLang="en-US"/>
              <a:t>（各种不同规格模型对比的）</a:t>
            </a:r>
            <a:endParaRPr lang="zh-CN" altLang="en-US"/>
          </a:p>
        </p:txBody>
      </p:sp>
      <p:sp>
        <p:nvSpPr>
          <p:cNvPr id="3" name="内容占位符 2"/>
          <p:cNvSpPr>
            <a:spLocks noGrp="1"/>
          </p:cNvSpPr>
          <p:nvPr>
            <p:ph sz="half" idx="1"/>
          </p:nvPr>
        </p:nvSpPr>
        <p:spPr>
          <a:xfrm>
            <a:off x="838200" y="1825625"/>
            <a:ext cx="10515600" cy="2877820"/>
          </a:xfrm>
        </p:spPr>
        <p:txBody>
          <a:bodyPr>
            <a:normAutofit fontScale="90000" lnSpcReduction="20000"/>
          </a:bodyPr>
          <a:p>
            <a:r>
              <a:rPr lang="en-US" altLang="zh-CN"/>
              <a:t>    </a:t>
            </a:r>
            <a:r>
              <a:rPr lang="zh-CN" altLang="en-US"/>
              <a:t>To explore model scalability, we use the ILSVRC-2012 ImageNet dataset with 1k classesand 1.3M images (we refer to it as ImageNet in what follows), its superset ImageNet-21k with 21k classes and 14M images (Deng et al., 2009), and JFT (Sun et al., 2017) with 18k classes and 303M high-resolution images. We de-duplicate the pre-training datasets w.r.t. the test sets of the downstream tasks following Kolesnikov et al. (2020). We transfer the models trained on these dataset to several benchmark tasks: ImageNet on the original validation labels and the cleaned-up ReaL labels (Beyer et al., 2020), CIFAR-10/100 (Krizhevsky, 2009), Oxford-IIIT Pets (Parkhi et al., 2012), and Oxford Flowers-102 (Nilsback &amp; Zisserman, 2008). For these datasets, pre-processing ollows Kolesnikov et al. (2020).</a:t>
            </a:r>
            <a:endParaRPr lang="zh-CN" altLang="en-US"/>
          </a:p>
        </p:txBody>
      </p:sp>
      <p:pic>
        <p:nvPicPr>
          <p:cNvPr id="5" name="图片 4" descr="QQ截图20220215182027"/>
          <p:cNvPicPr>
            <a:picLocks noChangeAspect="1"/>
          </p:cNvPicPr>
          <p:nvPr/>
        </p:nvPicPr>
        <p:blipFill>
          <a:blip r:embed="rId1"/>
          <a:stretch>
            <a:fillRect/>
          </a:stretch>
        </p:blipFill>
        <p:spPr>
          <a:xfrm>
            <a:off x="2808605" y="4472940"/>
            <a:ext cx="6382385" cy="1791335"/>
          </a:xfrm>
          <a:prstGeom prst="rect">
            <a:avLst/>
          </a:prstGeom>
        </p:spPr>
      </p:pic>
    </p:spTree>
    <p:custDataLst>
      <p:tags r:id="rId2"/>
    </p:custData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zh-CN" altLang="en-US"/>
              <a:t>实验</a:t>
            </a:r>
            <a:br>
              <a:rPr lang="zh-CN" altLang="en-US"/>
            </a:br>
            <a:r>
              <a:rPr lang="zh-CN" altLang="en-US"/>
              <a:t>（与其他</a:t>
            </a:r>
            <a:r>
              <a:rPr lang="en-US" altLang="zh-CN"/>
              <a:t>cv</a:t>
            </a:r>
            <a:r>
              <a:rPr lang="zh-CN" altLang="en-US"/>
              <a:t>模型对比的）</a:t>
            </a:r>
            <a:endParaRPr lang="zh-CN" altLang="en-US"/>
          </a:p>
        </p:txBody>
      </p:sp>
      <p:sp>
        <p:nvSpPr>
          <p:cNvPr id="3" name="内容占位符 2"/>
          <p:cNvSpPr>
            <a:spLocks noGrp="1"/>
          </p:cNvSpPr>
          <p:nvPr>
            <p:ph sz="half" idx="1"/>
          </p:nvPr>
        </p:nvSpPr>
        <p:spPr>
          <a:xfrm>
            <a:off x="838200" y="1691005"/>
            <a:ext cx="10215245" cy="1641475"/>
          </a:xfrm>
        </p:spPr>
        <p:txBody>
          <a:bodyPr>
            <a:normAutofit fontScale="60000"/>
          </a:bodyPr>
          <a:p>
            <a:pPr marL="0" indent="0">
              <a:buNone/>
            </a:pPr>
            <a:r>
              <a:rPr lang="en-US" altLang="zh-CN"/>
              <a:t>    </a:t>
            </a:r>
            <a:r>
              <a:rPr lang="zh-CN" altLang="en-US"/>
              <a:t>The smaller ViT-L/16 model pre-trained on JFT-300M outperforms BiT-L(which is pre-trained on the same dataset) on all tasks, while requiring substantially less computational resources to train. The larger model, ViT-H/14, further improves the performance, especially on the more challenging datasets – ImageNet, CIFAR-100, and the VTAB suite. Interestingly, thismodel still took substantially less compute to pre-train than prior state of the art. However, we note that pre-training efficiency may be affected not only by the architecture choice, but also other parameters, such as training schedule, optimizer, weight decay, etc. We provide a controlled study of performance vs. compute for different architectures in Section 4.4. Finally, the ViT-L/16 model pre-trained on the public ImageNet-21k dataset performs well on most datasets too, while taking fewer resources to pre-train: it could be trained using a standard cloud TPUv3 with 8 cores in approximately 30 days.</a:t>
            </a:r>
            <a:endParaRPr lang="zh-CN" altLang="en-US"/>
          </a:p>
        </p:txBody>
      </p:sp>
      <p:pic>
        <p:nvPicPr>
          <p:cNvPr id="5" name="图片 4" descr="QQ截图20220215182218"/>
          <p:cNvPicPr>
            <a:picLocks noChangeAspect="1"/>
          </p:cNvPicPr>
          <p:nvPr/>
        </p:nvPicPr>
        <p:blipFill>
          <a:blip r:embed="rId1"/>
          <a:stretch>
            <a:fillRect/>
          </a:stretch>
        </p:blipFill>
        <p:spPr>
          <a:xfrm>
            <a:off x="2522220" y="3332480"/>
            <a:ext cx="7433945" cy="3387090"/>
          </a:xfrm>
          <a:prstGeom prst="rect">
            <a:avLst/>
          </a:prstGeom>
        </p:spPr>
      </p:pic>
    </p:spTree>
    <p:custDataLst>
      <p:tags r:id="rId2"/>
    </p:custData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zh-CN" altLang="en-US"/>
              <a:t>实验</a:t>
            </a:r>
            <a:br>
              <a:rPr lang="zh-CN" altLang="en-US"/>
            </a:br>
            <a:r>
              <a:rPr lang="zh-CN" altLang="en-US"/>
              <a:t>（不同数据量下个模型性能）</a:t>
            </a:r>
            <a:endParaRPr lang="zh-CN" altLang="en-US"/>
          </a:p>
        </p:txBody>
      </p:sp>
      <p:pic>
        <p:nvPicPr>
          <p:cNvPr id="5" name="图片 4" descr="QQ截图20220215182809"/>
          <p:cNvPicPr>
            <a:picLocks noChangeAspect="1"/>
          </p:cNvPicPr>
          <p:nvPr/>
        </p:nvPicPr>
        <p:blipFill>
          <a:blip r:embed="rId1"/>
          <a:stretch>
            <a:fillRect/>
          </a:stretch>
        </p:blipFill>
        <p:spPr>
          <a:xfrm>
            <a:off x="1325245" y="1825625"/>
            <a:ext cx="4352290" cy="4776470"/>
          </a:xfrm>
          <a:prstGeom prst="rect">
            <a:avLst/>
          </a:prstGeom>
        </p:spPr>
      </p:pic>
      <p:pic>
        <p:nvPicPr>
          <p:cNvPr id="6" name="图片 5" descr="QQ截图20220215183021"/>
          <p:cNvPicPr>
            <a:picLocks noChangeAspect="1"/>
          </p:cNvPicPr>
          <p:nvPr/>
        </p:nvPicPr>
        <p:blipFill>
          <a:blip r:embed="rId2"/>
          <a:stretch>
            <a:fillRect/>
          </a:stretch>
        </p:blipFill>
        <p:spPr>
          <a:xfrm>
            <a:off x="7099935" y="1786890"/>
            <a:ext cx="4388485" cy="4815205"/>
          </a:xfrm>
          <a:prstGeom prst="rect">
            <a:avLst/>
          </a:prstGeom>
        </p:spPr>
      </p:pic>
    </p:spTree>
    <p:custDataLst>
      <p:tags r:id="rId3"/>
    </p:custData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标题 6"/>
          <p:cNvSpPr>
            <a:spLocks noGrp="1"/>
          </p:cNvSpPr>
          <p:nvPr>
            <p:ph type="title"/>
          </p:nvPr>
        </p:nvSpPr>
        <p:spPr/>
        <p:txBody>
          <a:bodyPr>
            <a:normAutofit fontScale="90000"/>
          </a:bodyPr>
          <a:p>
            <a:r>
              <a:rPr lang="zh-CN" altLang="en-US" sz="3600"/>
              <a:t>实验</a:t>
            </a:r>
            <a:br>
              <a:rPr lang="zh-CN" altLang="en-US" sz="3600"/>
            </a:br>
            <a:r>
              <a:rPr lang="zh-CN" altLang="en-US" sz="3600"/>
              <a:t>（</a:t>
            </a:r>
            <a:r>
              <a:rPr lang="en-US" altLang="zh-CN" sz="3600"/>
              <a:t>5</a:t>
            </a:r>
            <a:r>
              <a:rPr lang="zh-CN" altLang="en-US" sz="3600"/>
              <a:t>种大数据集下</a:t>
            </a:r>
            <a:r>
              <a:rPr lang="en-US" altLang="zh-CN" sz="3600"/>
              <a:t>transformer</a:t>
            </a:r>
            <a:r>
              <a:rPr lang="zh-CN" altLang="en-US" sz="3600"/>
              <a:t>比其他模型更好，更便宜）</a:t>
            </a:r>
            <a:endParaRPr lang="zh-CN" altLang="en-US" sz="3600"/>
          </a:p>
        </p:txBody>
      </p:sp>
      <p:pic>
        <p:nvPicPr>
          <p:cNvPr id="9" name="图片 8" descr="QQ截图20220215183154"/>
          <p:cNvPicPr>
            <a:picLocks noChangeAspect="1"/>
          </p:cNvPicPr>
          <p:nvPr/>
        </p:nvPicPr>
        <p:blipFill>
          <a:blip r:embed="rId1"/>
          <a:stretch>
            <a:fillRect/>
          </a:stretch>
        </p:blipFill>
        <p:spPr>
          <a:xfrm>
            <a:off x="1501775" y="1980565"/>
            <a:ext cx="8579485" cy="4275455"/>
          </a:xfrm>
          <a:prstGeom prst="rect">
            <a:avLst/>
          </a:prstGeom>
        </p:spPr>
      </p:pic>
    </p:spTree>
    <p:custDataLst>
      <p:tags r:id="rId2"/>
    </p:custData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zh-CN" altLang="en-US"/>
              <a:t>实验</a:t>
            </a:r>
            <a:br>
              <a:rPr lang="zh-CN" altLang="en-US"/>
            </a:br>
            <a:r>
              <a:rPr lang="zh-CN" altLang="en-US"/>
              <a:t>（特征学习）</a:t>
            </a:r>
            <a:endParaRPr lang="zh-CN" altLang="en-US"/>
          </a:p>
        </p:txBody>
      </p:sp>
      <p:sp>
        <p:nvSpPr>
          <p:cNvPr id="3" name="内容占位符 2"/>
          <p:cNvSpPr>
            <a:spLocks noGrp="1"/>
          </p:cNvSpPr>
          <p:nvPr>
            <p:ph idx="1"/>
          </p:nvPr>
        </p:nvSpPr>
        <p:spPr/>
        <p:txBody>
          <a:bodyPr/>
          <a:p>
            <a:r>
              <a:rPr lang="zh-CN" altLang="en-US"/>
              <a:t>第一层学到的一些纹理特征                          位置信息的学习</a:t>
            </a:r>
            <a:endParaRPr lang="zh-CN" altLang="en-US"/>
          </a:p>
        </p:txBody>
      </p:sp>
      <p:pic>
        <p:nvPicPr>
          <p:cNvPr id="5" name="图片 4" descr="QQ截图20220215183545"/>
          <p:cNvPicPr>
            <a:picLocks noChangeAspect="1"/>
          </p:cNvPicPr>
          <p:nvPr/>
        </p:nvPicPr>
        <p:blipFill>
          <a:blip r:embed="rId1"/>
          <a:stretch>
            <a:fillRect/>
          </a:stretch>
        </p:blipFill>
        <p:spPr>
          <a:xfrm>
            <a:off x="476885" y="2359025"/>
            <a:ext cx="9713595" cy="3928745"/>
          </a:xfrm>
          <a:prstGeom prst="rect">
            <a:avLst/>
          </a:prstGeom>
        </p:spPr>
      </p:pic>
    </p:spTree>
    <p:custDataLst>
      <p:tags r:id="rId2"/>
    </p:custData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标题 4"/>
          <p:cNvSpPr>
            <a:spLocks noGrp="1"/>
          </p:cNvSpPr>
          <p:nvPr>
            <p:ph type="title"/>
          </p:nvPr>
        </p:nvSpPr>
        <p:spPr/>
        <p:txBody>
          <a:bodyPr/>
          <a:p>
            <a:r>
              <a:rPr lang="zh-CN" altLang="en-US"/>
              <a:t>实验</a:t>
            </a:r>
            <a:br>
              <a:rPr lang="zh-CN" altLang="en-US"/>
            </a:br>
            <a:r>
              <a:rPr lang="zh-CN" altLang="en-US"/>
              <a:t>（全局信息）</a:t>
            </a:r>
            <a:endParaRPr lang="zh-CN" altLang="en-US"/>
          </a:p>
        </p:txBody>
      </p:sp>
      <p:sp>
        <p:nvSpPr>
          <p:cNvPr id="7" name="文本占位符 6"/>
          <p:cNvSpPr>
            <a:spLocks noGrp="1"/>
          </p:cNvSpPr>
          <p:nvPr>
            <p:ph type="body" sz="half" idx="2"/>
          </p:nvPr>
        </p:nvSpPr>
        <p:spPr/>
        <p:txBody>
          <a:bodyPr/>
          <a:p>
            <a:r>
              <a:rPr lang="zh-CN" altLang="en-US"/>
              <a:t>在前几层，点之间已经有了位置的大小，证明，在一开始不同位置的像素点就有了自注意力的性质</a:t>
            </a:r>
            <a:endParaRPr lang="en-US" altLang="zh-CN"/>
          </a:p>
        </p:txBody>
      </p:sp>
      <p:pic>
        <p:nvPicPr>
          <p:cNvPr id="4" name="图片 3" descr="QQ截图20220215183903"/>
          <p:cNvPicPr>
            <a:picLocks noChangeAspect="1"/>
          </p:cNvPicPr>
          <p:nvPr/>
        </p:nvPicPr>
        <p:blipFill>
          <a:blip r:embed="rId1"/>
          <a:stretch>
            <a:fillRect/>
          </a:stretch>
        </p:blipFill>
        <p:spPr>
          <a:xfrm>
            <a:off x="6443980" y="1610995"/>
            <a:ext cx="4377690" cy="4147185"/>
          </a:xfrm>
          <a:prstGeom prst="rect">
            <a:avLst/>
          </a:prstGeom>
        </p:spPr>
      </p:pic>
    </p:spTree>
    <p:custDataLst>
      <p:tags r:id="rId2"/>
    </p:custData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a:spLocks noGrp="1"/>
          </p:cNvSpPr>
          <p:nvPr>
            <p:ph type="ctrTitle"/>
          </p:nvPr>
        </p:nvSpPr>
        <p:spPr/>
        <p:txBody>
          <a:bodyPr>
            <a:normAutofit/>
          </a:bodyPr>
          <a:p>
            <a:r>
              <a:rPr lang="zh-CN" altLang="en-US" sz="3200"/>
              <a:t>Masked Autoencoders Are Scalable Vision Learners</a:t>
            </a:r>
            <a:endParaRPr lang="zh-CN" altLang="en-US" sz="3200"/>
          </a:p>
        </p:txBody>
      </p:sp>
      <p:sp>
        <p:nvSpPr>
          <p:cNvPr id="5" name="副标题 4"/>
          <p:cNvSpPr>
            <a:spLocks noGrp="1"/>
          </p:cNvSpPr>
          <p:nvPr>
            <p:ph type="subTitle" idx="1"/>
          </p:nvPr>
        </p:nvSpPr>
        <p:spPr/>
        <p:txBody>
          <a:bodyPr/>
          <a:p>
            <a:r>
              <a:rPr lang="zh-CN" altLang="en-US"/>
              <a:t>Kaiming He∗;y Xinlei Chen∗ Saining Xie Yanghao Li Piotr Dollar Ross Girshick</a:t>
            </a:r>
            <a:endParaRPr lang="zh-CN" altLang="en-US"/>
          </a:p>
        </p:txBody>
      </p:sp>
    </p:spTree>
    <p:custDataLst>
      <p:tags r:id="rId1"/>
    </p:custData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摘要</a:t>
            </a:r>
            <a:endParaRPr lang="zh-CN" altLang="en-US"/>
          </a:p>
        </p:txBody>
      </p:sp>
      <p:sp>
        <p:nvSpPr>
          <p:cNvPr id="3" name="内容占位符 2"/>
          <p:cNvSpPr>
            <a:spLocks noGrp="1"/>
          </p:cNvSpPr>
          <p:nvPr>
            <p:ph sz="half" idx="1"/>
          </p:nvPr>
        </p:nvSpPr>
        <p:spPr/>
        <p:txBody>
          <a:bodyPr>
            <a:normAutofit fontScale="90000"/>
          </a:bodyPr>
          <a:p>
            <a:pPr marL="0" algn="l">
              <a:buNone/>
            </a:pPr>
            <a:r>
              <a:rPr lang="en-US" altLang="zh-CN"/>
              <a:t>   </a:t>
            </a:r>
            <a:r>
              <a:rPr lang="en-US" altLang="zh-CN" sz="1600"/>
              <a:t> </a:t>
            </a:r>
            <a:r>
              <a:rPr lang="zh-CN" altLang="en-US" sz="1600"/>
              <a:t>This paper shows that masked autoencoders (MAE) are scalable self-supervised learners for computer vision. Our MAE approach is simple: </a:t>
            </a:r>
            <a:r>
              <a:rPr lang="zh-CN" altLang="en-US" sz="1600">
                <a:solidFill>
                  <a:srgbClr val="FF0000"/>
                </a:solidFill>
              </a:rPr>
              <a:t>we mask random patches of the input image and reconstruct the missing pixels</a:t>
            </a:r>
            <a:r>
              <a:rPr lang="zh-CN" altLang="en-US" sz="1600"/>
              <a:t>. It is based on </a:t>
            </a:r>
            <a:r>
              <a:rPr lang="zh-CN" altLang="en-US" sz="1600">
                <a:solidFill>
                  <a:srgbClr val="FF0000"/>
                </a:solidFill>
              </a:rPr>
              <a:t>two core designs. First, we develop an asymmetric encoder-decoder architecture, with an encoder that operates only on the visible subset of patches (without mask tokens), along with a lightweight decoder that reconstructs the original image from the latent representation and mask tokens. Second, we find that masking a high proportion of the input image,</a:t>
            </a:r>
            <a:r>
              <a:rPr lang="zh-CN" altLang="en-US" sz="1600"/>
              <a:t> e.g., 75%, yields a nontrivial and meaningful self-supervisory task. Coupling these two designs enables us to train large models efficiently and effectively: we accelerate training (by 3× or more) and improve accuracy. Our scalable approach allows for learning high-capacity models that generalize well: e.g., a vanilla ViT-Huge model achieves the best accuracy (87.8%) among methods that use only ImageNet-1K data. Transfer performance in downstream tasks outperforms supervised pretraining and shows promising scaling behavior.</a:t>
            </a:r>
            <a:endParaRPr lang="zh-CN" altLang="en-US" sz="1600"/>
          </a:p>
        </p:txBody>
      </p:sp>
      <p:sp>
        <p:nvSpPr>
          <p:cNvPr id="7" name="内容占位符 6"/>
          <p:cNvSpPr>
            <a:spLocks noGrp="1"/>
          </p:cNvSpPr>
          <p:nvPr>
            <p:ph sz="half" idx="2"/>
          </p:nvPr>
        </p:nvSpPr>
        <p:spPr/>
        <p:txBody>
          <a:bodyPr/>
          <a:p>
            <a:r>
              <a:rPr lang="zh-CN" altLang="en-US" sz="2000"/>
              <a:t>两个核心设计，非对称编码器解码器架构（编码器只作用于未被遮挡的</a:t>
            </a:r>
            <a:r>
              <a:rPr lang="en-US" altLang="zh-CN" sz="2000"/>
              <a:t>patch</a:t>
            </a:r>
            <a:r>
              <a:rPr lang="zh-CN" altLang="en-US" sz="2000"/>
              <a:t>）和基于表象去重构被遮挡部分</a:t>
            </a:r>
            <a:endParaRPr lang="zh-CN" altLang="en-US" sz="2000"/>
          </a:p>
          <a:p>
            <a:r>
              <a:rPr lang="zh-CN" altLang="en-US" sz="2000"/>
              <a:t>遮住大部分，对于大数据可以加快运算，更有挑战</a:t>
            </a:r>
            <a:endParaRPr lang="zh-CN" altLang="en-US" sz="2000"/>
          </a:p>
        </p:txBody>
      </p:sp>
    </p:spTree>
    <p:custDataLst>
      <p:tags r:id="rId1"/>
    </p:custData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a:spLocks noGrp="1"/>
          </p:cNvSpPr>
          <p:nvPr>
            <p:ph type="title"/>
          </p:nvPr>
        </p:nvSpPr>
        <p:spPr/>
        <p:txBody>
          <a:bodyPr>
            <a:normAutofit/>
          </a:bodyPr>
          <a:p>
            <a:r>
              <a:rPr lang="zh-CN" dirty="0">
                <a:sym typeface="+mn-ea"/>
              </a:rPr>
              <a:t>贡献总结</a:t>
            </a:r>
            <a:endParaRPr lang="zh-CN"/>
          </a:p>
        </p:txBody>
      </p:sp>
      <p:sp>
        <p:nvSpPr>
          <p:cNvPr id="5" name="内容占位符 4"/>
          <p:cNvSpPr>
            <a:spLocks noGrp="1"/>
          </p:cNvSpPr>
          <p:nvPr>
            <p:ph sz="half" idx="2"/>
          </p:nvPr>
        </p:nvSpPr>
        <p:spPr/>
        <p:txBody>
          <a:bodyPr/>
          <a:p>
            <a:pPr algn="l"/>
            <a:r>
              <a:rPr lang="zh-CN" altLang="en-US" sz="2000"/>
              <a:t>优：</a:t>
            </a:r>
            <a:endParaRPr lang="zh-CN" altLang="en-US" sz="2000"/>
          </a:p>
          <a:p>
            <a:pPr algn="l"/>
            <a:r>
              <a:rPr lang="zh-CN" altLang="en-US" sz="2000"/>
              <a:t>扩展性好，在大数据下效果好（硬件设备充足）</a:t>
            </a:r>
            <a:endParaRPr lang="zh-CN" altLang="en-US" sz="2000"/>
          </a:p>
          <a:p>
            <a:pPr algn="l"/>
            <a:r>
              <a:rPr lang="zh-CN" altLang="en-US" sz="2000"/>
              <a:t>无标号自编码器训练课媲美有标号训练</a:t>
            </a:r>
            <a:endParaRPr lang="zh-CN" altLang="en-US" sz="2000"/>
          </a:p>
          <a:p>
            <a:pPr algn="l"/>
            <a:r>
              <a:rPr lang="zh-CN" altLang="en-US" sz="2000"/>
              <a:t>能够表达隐藏的语义信息（物体的一小部分还原整个物体）</a:t>
            </a:r>
            <a:endParaRPr lang="zh-CN" altLang="en-US" sz="2000"/>
          </a:p>
          <a:p>
            <a:pPr algn="l"/>
            <a:endParaRPr lang="zh-CN" altLang="en-US" sz="2000"/>
          </a:p>
          <a:p>
            <a:pPr algn="l"/>
            <a:r>
              <a:rPr lang="zh-CN" altLang="en-US" sz="2000"/>
              <a:t>缺：</a:t>
            </a:r>
            <a:endParaRPr lang="zh-CN" altLang="en-US" sz="2000"/>
          </a:p>
          <a:p>
            <a:pPr algn="l"/>
            <a:r>
              <a:rPr lang="zh-CN" altLang="en-US" sz="2000"/>
              <a:t>生成性模型会生成不存在信息，会有误导</a:t>
            </a:r>
            <a:endParaRPr lang="zh-CN" altLang="en-US" sz="2000"/>
          </a:p>
        </p:txBody>
      </p:sp>
      <p:sp>
        <p:nvSpPr>
          <p:cNvPr id="6" name="内容占位符 5"/>
          <p:cNvSpPr>
            <a:spLocks noGrp="1"/>
          </p:cNvSpPr>
          <p:nvPr>
            <p:ph sz="half" idx="1"/>
          </p:nvPr>
        </p:nvSpPr>
        <p:spPr/>
        <p:txBody>
          <a:bodyPr>
            <a:normAutofit fontScale="75000"/>
          </a:bodyPr>
          <a:p>
            <a:pPr marL="0" algn="l">
              <a:buNone/>
            </a:pPr>
            <a:r>
              <a:rPr lang="en-US" altLang="zh-CN"/>
              <a:t>  </a:t>
            </a:r>
            <a:r>
              <a:rPr lang="en-US" altLang="zh-CN" b="1"/>
              <a:t> </a:t>
            </a:r>
            <a:r>
              <a:rPr lang="en-US" altLang="zh-CN" sz="1200" b="1">
                <a:latin typeface="+mn-ea"/>
              </a:rPr>
              <a:t> </a:t>
            </a:r>
            <a:r>
              <a:rPr lang="en-US" altLang="zh-CN" sz="1600" b="1">
                <a:latin typeface="+mn-ea"/>
              </a:rPr>
              <a:t> </a:t>
            </a:r>
            <a:r>
              <a:rPr lang="zh-CN" altLang="en-US" sz="1600"/>
              <a:t>Simple algorithms that</a:t>
            </a:r>
            <a:r>
              <a:rPr lang="zh-CN" altLang="en-US" sz="1600">
                <a:solidFill>
                  <a:srgbClr val="FF0000"/>
                </a:solidFill>
              </a:rPr>
              <a:t> scale well are the core of deep earning. In NLP, simple self-supervised learning methods (e.g., [40, 14, 41, 4]) enable benefits from exponentially scaling models</a:t>
            </a:r>
            <a:r>
              <a:rPr lang="zh-CN" altLang="en-US" sz="1600"/>
              <a:t>. In computer vision, practical pre-training paradigms are dominantly supervised (e.g. [28, 44, 24, 16]) despite progress in self-supervised learning. In this study, we observe on ImageNet and in transfer learning that an autoencoder—a simple self-supervised method similar to techniques in NLP—provides scalable benefits. Selfsupervised learning in vision may now be embarking on a similar trajectory as in NLP. On the other hand, we note that images and languages are signals of a different nature and this difference must be addressed carefully. Images are merely recorded light without a semantic decomposition into the visual analogue of words. Instead of attempting to remove objects, we remove random patches that most likely do not form a semantic segment. Likewise, our MAE reconstructs pixels, which are not semantic entities. Nevertheless, we observe (e.g., Figure 4) that our MAE infers complex, holistic reconstructions, suggesting it has learned numerous visual concepts, i.e., semantics.</a:t>
            </a:r>
            <a:r>
              <a:rPr lang="zh-CN" altLang="en-US" sz="1600">
                <a:solidFill>
                  <a:srgbClr val="FF0000"/>
                </a:solidFill>
              </a:rPr>
              <a:t> We hypothesize that this behavior occurs by way of a rich hidden representation inside the MAE. </a:t>
            </a:r>
            <a:r>
              <a:rPr lang="zh-CN" altLang="en-US" sz="1600"/>
              <a:t>We hope this perspective will inspire future work. </a:t>
            </a:r>
            <a:endParaRPr lang="zh-CN" altLang="en-US" sz="1600"/>
          </a:p>
          <a:p>
            <a:pPr marL="0" algn="l">
              <a:buNone/>
            </a:pPr>
            <a:r>
              <a:rPr lang="zh-CN" altLang="en-US" sz="1600"/>
              <a:t>    Broader impacts. The proposed method predicts content based on learned statistics of the training dataset and as such will reflect biases in those data, including ones with negative societal impacts. </a:t>
            </a:r>
            <a:r>
              <a:rPr lang="zh-CN" altLang="en-US" sz="1600">
                <a:solidFill>
                  <a:srgbClr val="FF0000"/>
                </a:solidFill>
              </a:rPr>
              <a:t>The model may generate inexistent content. These issues warrant further research and consideration when building upon this work to generate images</a:t>
            </a:r>
            <a:endParaRPr lang="zh-CN" altLang="en-US" sz="1600">
              <a:solidFill>
                <a:srgbClr val="FF0000"/>
              </a:solidFill>
            </a:endParaRPr>
          </a:p>
        </p:txBody>
      </p:sp>
    </p:spTree>
    <p:custDataLst>
      <p:tags r:id="rId1"/>
    </p:custData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结构图</a:t>
            </a:r>
            <a:endParaRPr lang="zh-CN" altLang="en-US"/>
          </a:p>
        </p:txBody>
      </p:sp>
      <p:sp>
        <p:nvSpPr>
          <p:cNvPr id="7" name="文本框 6"/>
          <p:cNvSpPr txBox="1"/>
          <p:nvPr/>
        </p:nvSpPr>
        <p:spPr>
          <a:xfrm>
            <a:off x="673100" y="1691005"/>
            <a:ext cx="4777105" cy="3692525"/>
          </a:xfrm>
          <a:prstGeom prst="rect">
            <a:avLst/>
          </a:prstGeom>
          <a:noFill/>
        </p:spPr>
        <p:txBody>
          <a:bodyPr wrap="square" rtlCol="0">
            <a:spAutoFit/>
          </a:bodyPr>
          <a:p>
            <a:r>
              <a:rPr lang="en-US" altLang="zh-CN"/>
              <a:t>      </a:t>
            </a:r>
            <a:r>
              <a:rPr lang="zh-CN" altLang="en-US"/>
              <a:t>During pre-training, a large random subset of image patches (e.g., 75%) is masked out. The encoder is applied to the small subset of visible patches. Mask tokens are introduced after the encoder, and the full set of encoded patches and mask tokens is processed by a small decoder that reconstructs the original image in pixels. After pre-training,the decoder is discarded and the encoder is applied to uncorrupted images to produce representations for recognition tasks</a:t>
            </a:r>
            <a:endParaRPr lang="zh-CN" altLang="en-US"/>
          </a:p>
          <a:p>
            <a:endParaRPr lang="zh-CN" altLang="en-US"/>
          </a:p>
        </p:txBody>
      </p:sp>
      <p:pic>
        <p:nvPicPr>
          <p:cNvPr id="4" name="图片 3" descr="QQ截图20220216104435"/>
          <p:cNvPicPr>
            <a:picLocks noChangeAspect="1"/>
          </p:cNvPicPr>
          <p:nvPr/>
        </p:nvPicPr>
        <p:blipFill>
          <a:blip r:embed="rId1"/>
          <a:stretch>
            <a:fillRect/>
          </a:stretch>
        </p:blipFill>
        <p:spPr>
          <a:xfrm>
            <a:off x="5628005" y="1289050"/>
            <a:ext cx="6352540" cy="3656965"/>
          </a:xfrm>
          <a:prstGeom prst="rect">
            <a:avLst/>
          </a:prstGeom>
        </p:spPr>
      </p:pic>
    </p:spTree>
    <p:custDataLst>
      <p:tags r:id="rId2"/>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p:nvPr>
        </p:nvSpPr>
        <p:spPr/>
        <p:txBody>
          <a:bodyPr>
            <a:normAutofit fontScale="90000"/>
          </a:bodyPr>
          <a:p>
            <a:pPr algn="ctr"/>
            <a:r>
              <a:rPr lang="zh-CN" altLang="en-US">
                <a:sym typeface="+mn-ea"/>
              </a:rPr>
              <a:t>Attention Is All You Need</a:t>
            </a:r>
            <a:br>
              <a:rPr lang="zh-CN" altLang="en-US"/>
            </a:br>
            <a:r>
              <a:rPr lang="en-US" altLang="zh-CN">
                <a:sym typeface="+mn-ea"/>
              </a:rPr>
              <a:t>(Transformer)</a:t>
            </a:r>
            <a:endParaRPr lang="zh-CN" altLang="en-US"/>
          </a:p>
        </p:txBody>
      </p:sp>
      <p:sp>
        <p:nvSpPr>
          <p:cNvPr id="3" name="副标题 2"/>
          <p:cNvSpPr>
            <a:spLocks noGrp="1"/>
          </p:cNvSpPr>
          <p:nvPr>
            <p:ph type="subTitle" idx="1"/>
          </p:nvPr>
        </p:nvSpPr>
        <p:spPr/>
        <p:txBody>
          <a:bodyPr/>
          <a:p>
            <a:pPr>
              <a:buNone/>
            </a:pPr>
            <a:r>
              <a:rPr lang="zh-CN" altLang="en-US">
                <a:sym typeface="+mn-ea"/>
              </a:rPr>
              <a:t>Ashish Vaswani∗Noam Shazeer∗</a:t>
            </a:r>
            <a:endParaRPr lang="zh-CN" altLang="en-US"/>
          </a:p>
          <a:p>
            <a:pPr>
              <a:buNone/>
            </a:pPr>
            <a:r>
              <a:rPr lang="zh-CN" altLang="en-US">
                <a:sym typeface="+mn-ea"/>
              </a:rPr>
              <a:t>Niki Parmar∗Jakob Uszkoreit∗</a:t>
            </a:r>
            <a:endParaRPr lang="zh-CN" altLang="en-US"/>
          </a:p>
          <a:p>
            <a:pPr>
              <a:buNone/>
            </a:pPr>
            <a:r>
              <a:rPr lang="zh-CN" altLang="en-US">
                <a:sym typeface="+mn-ea"/>
              </a:rPr>
              <a:t>Llion Jones∗Aidan N. Gomez∗ y</a:t>
            </a:r>
            <a:endParaRPr lang="zh-CN" altLang="en-US"/>
          </a:p>
          <a:p>
            <a:pPr>
              <a:buNone/>
            </a:pPr>
            <a:r>
              <a:rPr lang="zh-CN" altLang="en-US">
                <a:sym typeface="+mn-ea"/>
              </a:rPr>
              <a:t>Łukasz Kaiser∗</a:t>
            </a:r>
            <a:endParaRPr lang="zh-CN" altLang="en-US"/>
          </a:p>
          <a:p>
            <a:endParaRPr lang="zh-CN" altLang="en-US"/>
          </a:p>
        </p:txBody>
      </p:sp>
    </p:spTree>
    <p:custDataLst>
      <p:tags r:id="rId1"/>
    </p:custData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讨论</a:t>
            </a:r>
            <a:endParaRPr lang="zh-CN" altLang="en-US"/>
          </a:p>
        </p:txBody>
      </p:sp>
      <p:sp>
        <p:nvSpPr>
          <p:cNvPr id="4" name="内容占位符 3"/>
          <p:cNvSpPr>
            <a:spLocks noGrp="1"/>
          </p:cNvSpPr>
          <p:nvPr>
            <p:ph sz="half" idx="1"/>
          </p:nvPr>
        </p:nvSpPr>
        <p:spPr/>
        <p:txBody>
          <a:bodyPr>
            <a:normAutofit fontScale="90000" lnSpcReduction="10000"/>
          </a:bodyPr>
          <a:p>
            <a:r>
              <a:rPr lang="en-US" altLang="zh-CN"/>
              <a:t>    </a:t>
            </a:r>
            <a:r>
              <a:rPr lang="en-US" altLang="zh-CN" sz="3200"/>
              <a:t> </a:t>
            </a:r>
            <a:r>
              <a:rPr lang="zh-CN" altLang="en-US" sz="900"/>
              <a:t>Deep learning has witnessed an explosion of architectures of continuously growing capability and capacity [28, 24, 47]. Aided by the rapid gains in hardware, models today can easily overfit one million images [13] and begin to demand hundreds of millions of—often publicly inaccessible—labeled images [16]. This appetite for data has been successfully addressed in natural language processing (NLP) by self-supervised pretraining. The solutions, based on autoregressive language modeling in GPT [40, 41, 4] and masked autoencoding in BERT [14], are conceptually simple: they remove a portion of the data and learn to predict the removed content. These methods now enable training of generalizable NLP models containing over one hundred billion parameters [4]. The idea of masked autoencoders, a form of more general denoising autoencoders [48], is natural and applicable in computer vision as well. Indeed, closely related research in vision [49, 39] preceded BERT. </a:t>
            </a:r>
            <a:r>
              <a:rPr lang="zh-CN" altLang="en-US" sz="900">
                <a:solidFill>
                  <a:srgbClr val="FF0000"/>
                </a:solidFill>
              </a:rPr>
              <a:t>However, despite significant interest in this idea following the success of BERT, progress of autoencoding methods in vision lags behind NLP. We ask: what makes masked autoencoding different between vision and language?</a:t>
            </a:r>
            <a:r>
              <a:rPr lang="zh-CN" altLang="en-US" sz="900"/>
              <a:t> We attempt to answer this question from the following perspectives:</a:t>
            </a:r>
            <a:endParaRPr lang="zh-CN" altLang="en-US" sz="900"/>
          </a:p>
          <a:p>
            <a:r>
              <a:rPr lang="zh-CN" altLang="en-US" sz="900"/>
              <a:t> (i) Until recently, architectures were different. In vision, convolutional networks [29] were dominant over the last decade [28]. Convolutions typically operate on regular grids and </a:t>
            </a:r>
            <a:r>
              <a:rPr lang="zh-CN" altLang="en-US" sz="900">
                <a:solidFill>
                  <a:srgbClr val="FF0000"/>
                </a:solidFill>
              </a:rPr>
              <a:t>it is not straightforward to integrate ‘indicators’ such as mask tokens [14] or positional embeddings [47] into convolutional networks</a:t>
            </a:r>
            <a:r>
              <a:rPr lang="zh-CN" altLang="en-US" sz="900"/>
              <a:t>. This architectural gap, however, has been</a:t>
            </a:r>
            <a:r>
              <a:rPr lang="zh-CN" altLang="en-US" sz="900">
                <a:solidFill>
                  <a:srgbClr val="FF0000"/>
                </a:solidFill>
              </a:rPr>
              <a:t> addressed with the introduction of Vision Transformers (ViT) [16] and should no longer present an obstacl</a:t>
            </a:r>
            <a:r>
              <a:rPr lang="zh-CN" altLang="en-US" sz="900"/>
              <a:t>e. </a:t>
            </a:r>
            <a:endParaRPr lang="zh-CN" altLang="en-US" sz="900"/>
          </a:p>
          <a:p>
            <a:r>
              <a:rPr lang="zh-CN" altLang="en-US" sz="900"/>
              <a:t>(ii) </a:t>
            </a:r>
            <a:r>
              <a:rPr lang="zh-CN" altLang="en-US" sz="900">
                <a:solidFill>
                  <a:srgbClr val="FF0000"/>
                </a:solidFill>
              </a:rPr>
              <a:t>Information density is different between language and visio</a:t>
            </a:r>
            <a:r>
              <a:rPr lang="zh-CN" altLang="en-US" sz="900"/>
              <a:t>n. Languages are human-generated signals that are highly semantic and information-dense. When training a model to predict only a few missing words per sentence, this task appears to induce sophisticated language understanding. </a:t>
            </a:r>
            <a:r>
              <a:rPr lang="zh-CN" altLang="en-US" sz="900">
                <a:solidFill>
                  <a:srgbClr val="FF0000"/>
                </a:solidFill>
              </a:rPr>
              <a:t>Images, on the contrary, are natural signals with heavy spatial redundancy</a:t>
            </a:r>
            <a:r>
              <a:rPr lang="zh-CN" altLang="en-US" sz="900"/>
              <a:t>—e.g., a missing patch can be recovered from neighboring patches with little high-level un-derstanding of parts, objects, and scenes. To overcome this difference and encourage learning useful features, we show that a simple strategy works well in computer vision: masking a very high portion of random patches. This strategy </a:t>
            </a:r>
            <a:r>
              <a:rPr lang="en-US" altLang="zh-CN" sz="900"/>
              <a:t>l</a:t>
            </a:r>
            <a:r>
              <a:rPr lang="zh-CN" altLang="en-US" sz="900"/>
              <a:t>argely reduces redundancy and creates a challenging selfsupervisory task that requires holistic understanding beyond low-level image statistics. To get a qualitative sense of our reconstruction task, see Figures 2 – 4.</a:t>
            </a:r>
            <a:endParaRPr lang="zh-CN" altLang="en-US" sz="900"/>
          </a:p>
          <a:p>
            <a:r>
              <a:rPr lang="zh-CN" altLang="en-US" sz="900"/>
              <a:t>(iii) The autoencoder’s decoder, which maps the latent representation back to the input, plays a different role between reconstructing text and images. </a:t>
            </a:r>
            <a:r>
              <a:rPr lang="zh-CN" altLang="en-US" sz="900">
                <a:solidFill>
                  <a:srgbClr val="FF0000"/>
                </a:solidFill>
              </a:rPr>
              <a:t>In vision, the decoder reconstructs pixels, hence its output is of a lower semantic level than common recognition tasks.</a:t>
            </a:r>
            <a:r>
              <a:rPr lang="zh-CN" altLang="en-US" sz="900"/>
              <a:t> This is in contrast to language, where the decoder predicts missing words that contain rich semantic information.</a:t>
            </a:r>
            <a:r>
              <a:rPr lang="zh-CN" altLang="en-US" sz="900">
                <a:solidFill>
                  <a:srgbClr val="FF0000"/>
                </a:solidFill>
              </a:rPr>
              <a:t> While in BERT the decoder can be trivial (an MLP) [14], we found that for images, the decoder design plays a key role in determining the semantic level of the learned latent representations.</a:t>
            </a:r>
            <a:endParaRPr lang="zh-CN" altLang="en-US" sz="900">
              <a:solidFill>
                <a:srgbClr val="FF0000"/>
              </a:solidFill>
            </a:endParaRPr>
          </a:p>
          <a:p>
            <a:r>
              <a:rPr lang="zh-CN" altLang="en-US" sz="900"/>
              <a:t>     </a:t>
            </a:r>
            <a:endParaRPr lang="zh-CN" altLang="en-US" sz="900"/>
          </a:p>
        </p:txBody>
      </p:sp>
      <p:sp>
        <p:nvSpPr>
          <p:cNvPr id="5" name="内容占位符 4"/>
          <p:cNvSpPr>
            <a:spLocks noGrp="1"/>
          </p:cNvSpPr>
          <p:nvPr>
            <p:ph sz="half" idx="2"/>
          </p:nvPr>
        </p:nvSpPr>
        <p:spPr/>
        <p:txBody>
          <a:bodyPr/>
          <a:p>
            <a:r>
              <a:rPr lang="zh-CN" altLang="en-US" sz="2000"/>
              <a:t>在带掩码的模型上，</a:t>
            </a:r>
            <a:r>
              <a:rPr lang="en-US" altLang="zh-CN" sz="2000"/>
              <a:t>BERT</a:t>
            </a:r>
            <a:r>
              <a:rPr lang="zh-CN" altLang="en-US" sz="2000"/>
              <a:t>是落后于</a:t>
            </a:r>
            <a:r>
              <a:rPr lang="en-US" altLang="zh-CN" sz="2000"/>
              <a:t>nlp</a:t>
            </a:r>
            <a:r>
              <a:rPr lang="zh-CN" altLang="en-US" sz="2000"/>
              <a:t>的，以下三个观点</a:t>
            </a:r>
            <a:endParaRPr lang="zh-CN" altLang="en-US" sz="2000"/>
          </a:p>
          <a:p>
            <a:r>
              <a:rPr lang="en-US" altLang="zh-CN" sz="2000"/>
              <a:t>1.</a:t>
            </a:r>
            <a:r>
              <a:rPr lang="zh-CN" altLang="en-US" sz="2000"/>
              <a:t>卷积在开窗口时不好界定掩码</a:t>
            </a:r>
            <a:r>
              <a:rPr lang="en-US" altLang="zh-CN" sz="2000"/>
              <a:t>,</a:t>
            </a:r>
            <a:r>
              <a:rPr lang="zh-CN" altLang="en-US" sz="2000"/>
              <a:t>而</a:t>
            </a:r>
            <a:r>
              <a:rPr lang="en-US" altLang="zh-CN" sz="2000"/>
              <a:t>transformer</a:t>
            </a:r>
            <a:r>
              <a:rPr lang="zh-CN" altLang="en-US" sz="2000"/>
              <a:t>能直接作为特定词或其他形式保存下来，无位置信息（</a:t>
            </a:r>
            <a:r>
              <a:rPr lang="en-US" altLang="zh-CN" sz="2000"/>
              <a:t>ViT</a:t>
            </a:r>
            <a:r>
              <a:rPr lang="zh-CN" altLang="en-US" sz="2000"/>
              <a:t>已解决）</a:t>
            </a:r>
            <a:endParaRPr lang="zh-CN" altLang="en-US" sz="2000"/>
          </a:p>
          <a:p>
            <a:r>
              <a:rPr lang="en-US" altLang="zh-CN" sz="2000"/>
              <a:t>2.</a:t>
            </a:r>
            <a:r>
              <a:rPr lang="zh-CN" altLang="en-US" sz="2000"/>
              <a:t>不同于</a:t>
            </a:r>
            <a:r>
              <a:rPr lang="en-US" altLang="zh-CN" sz="2000"/>
              <a:t>nlp</a:t>
            </a:r>
            <a:r>
              <a:rPr lang="zh-CN" altLang="en-US" sz="2000"/>
              <a:t>中每个单词推测需要大量信息，</a:t>
            </a:r>
            <a:r>
              <a:rPr lang="en-US" altLang="zh-CN" sz="2000"/>
              <a:t>cv</a:t>
            </a:r>
            <a:r>
              <a:rPr lang="zh-CN" altLang="en-US" sz="2000"/>
              <a:t>来说图像信息冗余较高，可以去除高频出现的像素（例如临近的像素可去，留下相距较远的不那么冗余的像素块），不会纠结于局部，更加重视全局信息</a:t>
            </a:r>
            <a:endParaRPr lang="en-US" altLang="zh-CN" sz="2000"/>
          </a:p>
          <a:p>
            <a:r>
              <a:rPr lang="en-US" altLang="zh-CN" sz="2000"/>
              <a:t>3.nlp</a:t>
            </a:r>
            <a:r>
              <a:rPr lang="zh-CN" altLang="en-US" sz="2000"/>
              <a:t>只需要简单的全连接层即可还原，但是在图像还原更小的像素点时，显然不够，所以需要卷积</a:t>
            </a:r>
            <a:endParaRPr lang="zh-CN" altLang="en-US" sz="2000"/>
          </a:p>
        </p:txBody>
      </p:sp>
    </p:spTree>
    <p:custDataLst>
      <p:tags r:id="rId1"/>
    </p:custData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zh-CN" altLang="en-US"/>
              <a:t>掩码</a:t>
            </a:r>
            <a:br>
              <a:rPr lang="zh-CN" altLang="en-US"/>
            </a:br>
            <a:r>
              <a:rPr lang="zh-CN" altLang="en-US"/>
              <a:t>Masking</a:t>
            </a:r>
            <a:endParaRPr lang="zh-CN" altLang="en-US"/>
          </a:p>
        </p:txBody>
      </p:sp>
      <p:sp>
        <p:nvSpPr>
          <p:cNvPr id="4" name="内容占位符 3"/>
          <p:cNvSpPr>
            <a:spLocks noGrp="1"/>
          </p:cNvSpPr>
          <p:nvPr>
            <p:ph sz="half" idx="1"/>
          </p:nvPr>
        </p:nvSpPr>
        <p:spPr/>
        <p:txBody>
          <a:bodyPr>
            <a:normAutofit fontScale="70000"/>
          </a:bodyPr>
          <a:p>
            <a:r>
              <a:rPr lang="zh-CN" altLang="en-US"/>
              <a:t>Following ViT [16], we divide an image into regular non-overlapping patches. Then we sample a subset of patches and mask (i.e., remove) the remaining ones. Our sampling strategy is straightforward: </a:t>
            </a:r>
            <a:r>
              <a:rPr lang="zh-CN" altLang="en-US">
                <a:solidFill>
                  <a:srgbClr val="FF0000"/>
                </a:solidFill>
              </a:rPr>
              <a:t>we sample random patches without replacement, following a uniform distribution. We simply refer to this as “random sampling”</a:t>
            </a:r>
            <a:r>
              <a:rPr lang="zh-CN" altLang="en-US"/>
              <a:t>. Random sampling with a high masking ratio (i.e., the ratio of removed patches) largely eliminates redundancy, thus creating a task that cannot be easily solved by extrapolation from visible neighboring patches (see Figures 2 – 4). The uniform distribution prevents a potential center bias (i.e., more masked patches near the image center). Finally, the highly sparse input creates an opportunity for designing an efficient encoder, introduced next.</a:t>
            </a:r>
            <a:endParaRPr lang="zh-CN" altLang="en-US"/>
          </a:p>
        </p:txBody>
      </p:sp>
      <p:sp>
        <p:nvSpPr>
          <p:cNvPr id="5" name="内容占位符 4"/>
          <p:cNvSpPr>
            <a:spLocks noGrp="1"/>
          </p:cNvSpPr>
          <p:nvPr>
            <p:ph sz="half" idx="2"/>
          </p:nvPr>
        </p:nvSpPr>
        <p:spPr/>
        <p:txBody>
          <a:bodyPr/>
          <a:p>
            <a:r>
              <a:rPr lang="zh-CN" altLang="en-US"/>
              <a:t>随机采样，剩下的用掩码</a:t>
            </a:r>
            <a:endParaRPr lang="zh-CN" altLang="en-US"/>
          </a:p>
        </p:txBody>
      </p:sp>
    </p:spTree>
    <p:custDataLst>
      <p:tags r:id="rId1"/>
    </p:custData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zh-CN" altLang="en-US">
                <a:sym typeface="+mn-ea"/>
              </a:rPr>
              <a:t>MAE编</a:t>
            </a:r>
            <a:r>
              <a:rPr lang="zh-CN" altLang="en-US"/>
              <a:t>码器</a:t>
            </a:r>
            <a:br>
              <a:rPr lang="zh-CN" altLang="en-US"/>
            </a:br>
            <a:r>
              <a:rPr lang="zh-CN" altLang="en-US"/>
              <a:t>MAE encoder</a:t>
            </a:r>
            <a:endParaRPr lang="zh-CN" altLang="en-US"/>
          </a:p>
        </p:txBody>
      </p:sp>
      <p:sp>
        <p:nvSpPr>
          <p:cNvPr id="4" name="内容占位符 3"/>
          <p:cNvSpPr>
            <a:spLocks noGrp="1"/>
          </p:cNvSpPr>
          <p:nvPr>
            <p:ph sz="half" idx="1"/>
          </p:nvPr>
        </p:nvSpPr>
        <p:spPr/>
        <p:txBody>
          <a:bodyPr>
            <a:normAutofit fontScale="80000"/>
          </a:bodyPr>
          <a:p>
            <a:r>
              <a:rPr lang="en-US" altLang="zh-CN"/>
              <a:t>    </a:t>
            </a:r>
            <a:r>
              <a:rPr lang="zh-CN" altLang="en-US"/>
              <a:t>Our encoder is a ViT [16] but applied only on visible, unmasked patches. </a:t>
            </a:r>
            <a:r>
              <a:rPr lang="zh-CN" altLang="en-US">
                <a:solidFill>
                  <a:srgbClr val="FF0000"/>
                </a:solidFill>
              </a:rPr>
              <a:t>Just as in a standard ViT, our encoder embeds patches by a linear projection with added positional embeddings, and then processes the resulting set via a series of Transformer blocks.</a:t>
            </a:r>
            <a:r>
              <a:rPr lang="zh-CN" altLang="en-US"/>
              <a:t> However, </a:t>
            </a:r>
            <a:r>
              <a:rPr lang="zh-CN" altLang="en-US">
                <a:solidFill>
                  <a:srgbClr val="FF0000"/>
                </a:solidFill>
              </a:rPr>
              <a:t>our encoder only operates on a small subset (e.g., 25%) of the full set. Masked patches are removed; no mask tokens are used</a:t>
            </a:r>
            <a:r>
              <a:rPr lang="zh-CN" altLang="en-US"/>
              <a:t>. This allows us to train very large encoders with only a fraction of compute and memory. The full set is handled by a lightweight decoder, described next.</a:t>
            </a:r>
            <a:endParaRPr lang="zh-CN" altLang="en-US"/>
          </a:p>
        </p:txBody>
      </p:sp>
      <p:sp>
        <p:nvSpPr>
          <p:cNvPr id="5" name="内容占位符 4"/>
          <p:cNvSpPr>
            <a:spLocks noGrp="1"/>
          </p:cNvSpPr>
          <p:nvPr>
            <p:ph sz="half" idx="2"/>
          </p:nvPr>
        </p:nvSpPr>
        <p:spPr/>
        <p:txBody>
          <a:bodyPr/>
          <a:p>
            <a:r>
              <a:rPr lang="zh-CN" altLang="en-US"/>
              <a:t>架构与</a:t>
            </a:r>
            <a:r>
              <a:rPr lang="en-US" altLang="zh-CN"/>
              <a:t>ViT</a:t>
            </a:r>
            <a:r>
              <a:rPr lang="zh-CN" altLang="en-US"/>
              <a:t>一样，线性投影后加入位置信息，像词一样处理（掩码就不会进入）</a:t>
            </a:r>
            <a:endParaRPr lang="zh-CN" altLang="en-US"/>
          </a:p>
        </p:txBody>
      </p:sp>
    </p:spTree>
    <p:custDataLst>
      <p:tags r:id="rId1"/>
    </p:custData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zh-CN" altLang="en-US">
                <a:sym typeface="+mn-ea"/>
              </a:rPr>
              <a:t>MAE解码器</a:t>
            </a:r>
            <a:br>
              <a:rPr lang="zh-CN" altLang="en-US"/>
            </a:br>
            <a:r>
              <a:rPr lang="zh-CN" altLang="en-US"/>
              <a:t>MAE decoder</a:t>
            </a:r>
            <a:endParaRPr lang="zh-CN" altLang="en-US"/>
          </a:p>
        </p:txBody>
      </p:sp>
      <p:sp>
        <p:nvSpPr>
          <p:cNvPr id="3" name="内容占位符 2"/>
          <p:cNvSpPr>
            <a:spLocks noGrp="1"/>
          </p:cNvSpPr>
          <p:nvPr>
            <p:ph sz="half" idx="1"/>
          </p:nvPr>
        </p:nvSpPr>
        <p:spPr/>
        <p:txBody>
          <a:bodyPr>
            <a:normAutofit fontScale="60000"/>
          </a:bodyPr>
          <a:p>
            <a:r>
              <a:rPr lang="en-US" altLang="zh-CN"/>
              <a:t>       </a:t>
            </a:r>
            <a:r>
              <a:rPr lang="zh-CN" altLang="en-US"/>
              <a:t>The input to the MAE decoder is the full set of tokens consisting of </a:t>
            </a:r>
            <a:r>
              <a:rPr lang="zh-CN" altLang="en-US">
                <a:solidFill>
                  <a:srgbClr val="FF0000"/>
                </a:solidFill>
              </a:rPr>
              <a:t>(i) encoded visible patches, and (ii) mask tokens. </a:t>
            </a:r>
            <a:r>
              <a:rPr lang="zh-CN" altLang="en-US">
                <a:solidFill>
                  <a:schemeClr val="tx1"/>
                </a:solidFill>
              </a:rPr>
              <a:t>See Figure 1. </a:t>
            </a:r>
            <a:r>
              <a:rPr lang="zh-CN" altLang="en-US">
                <a:solidFill>
                  <a:srgbClr val="FF0000"/>
                </a:solidFill>
              </a:rPr>
              <a:t>Each mask token [14] is a shared, learned vector that indicates the presence of a miss- 3ing patch to be predicted</a:t>
            </a:r>
            <a:r>
              <a:rPr lang="zh-CN" altLang="en-US"/>
              <a:t>. We add positional embeddings to all tokens in this full set; without this, mask tokens would have no information about their location in the image. The decoder has another series of Transformer blocks. </a:t>
            </a:r>
            <a:r>
              <a:rPr lang="zh-CN" altLang="en-US">
                <a:solidFill>
                  <a:srgbClr val="FF0000"/>
                </a:solidFill>
              </a:rPr>
              <a:t>The MAE decoder is only used during pre-training to perform the image reconstruction task </a:t>
            </a:r>
            <a:r>
              <a:rPr lang="zh-CN" altLang="en-US"/>
              <a:t>(only the encoder is used to produce image representations for recognition). Therefore, the decoder architecture can be flexibly designed in a manner that is independent of the encoder design. We experiment with very small decoders, </a:t>
            </a:r>
            <a:r>
              <a:rPr lang="zh-CN" altLang="en-US">
                <a:solidFill>
                  <a:srgbClr val="FF0000"/>
                </a:solidFill>
              </a:rPr>
              <a:t>narrower and shallower than the encoder. For example, our default decoder has &lt;10%</a:t>
            </a:r>
            <a:r>
              <a:rPr lang="zh-CN" altLang="en-US"/>
              <a:t> computation per token vs. the encoder. With this asymmetrical design, the full set of tokens are only processed by the lightweight decoder, which significantly reduces pre-training time</a:t>
            </a:r>
            <a:endParaRPr lang="zh-CN" altLang="en-US"/>
          </a:p>
        </p:txBody>
      </p:sp>
      <p:sp>
        <p:nvSpPr>
          <p:cNvPr id="4" name="内容占位符 3"/>
          <p:cNvSpPr>
            <a:spLocks noGrp="1"/>
          </p:cNvSpPr>
          <p:nvPr>
            <p:ph sz="half" idx="2"/>
          </p:nvPr>
        </p:nvSpPr>
        <p:spPr/>
        <p:txBody>
          <a:bodyPr/>
          <a:p>
            <a:r>
              <a:rPr lang="zh-CN" altLang="en-US"/>
              <a:t>解码器看到两部分信息，一个是没被盖住的块，另一个是被盖住的块，被盖住的块是可以通过共享信息向量来学习的</a:t>
            </a:r>
            <a:endParaRPr lang="zh-CN" altLang="en-US"/>
          </a:p>
          <a:p>
            <a:r>
              <a:rPr lang="zh-CN" altLang="en-US"/>
              <a:t>解码器主要是在预训练时候用到，其他任务时直接修改图像满足编码器，此处用的小编码器架构，使其小于编码器的</a:t>
            </a:r>
            <a:r>
              <a:rPr lang="en-US" altLang="zh-CN"/>
              <a:t>10%</a:t>
            </a:r>
            <a:endParaRPr lang="zh-CN" altLang="en-US"/>
          </a:p>
          <a:p>
            <a:endParaRPr lang="zh-CN" altLang="en-US"/>
          </a:p>
        </p:txBody>
      </p:sp>
    </p:spTree>
    <p:custDataLst>
      <p:tags r:id="rId1"/>
    </p:custData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zh-CN" altLang="en-US"/>
              <a:t>重构</a:t>
            </a:r>
            <a:br>
              <a:rPr lang="zh-CN" altLang="en-US"/>
            </a:br>
            <a:r>
              <a:rPr lang="zh-CN" altLang="en-US"/>
              <a:t>Reconstruction target</a:t>
            </a:r>
            <a:endParaRPr lang="zh-CN" altLang="en-US"/>
          </a:p>
        </p:txBody>
      </p:sp>
      <p:sp>
        <p:nvSpPr>
          <p:cNvPr id="4" name="内容占位符 3"/>
          <p:cNvSpPr>
            <a:spLocks noGrp="1"/>
          </p:cNvSpPr>
          <p:nvPr>
            <p:ph sz="half" idx="1"/>
          </p:nvPr>
        </p:nvSpPr>
        <p:spPr/>
        <p:txBody>
          <a:bodyPr>
            <a:normAutofit fontScale="60000"/>
          </a:bodyPr>
          <a:p>
            <a:r>
              <a:rPr lang="en-US" altLang="zh-CN"/>
              <a:t>        </a:t>
            </a:r>
            <a:r>
              <a:rPr lang="zh-CN" altLang="en-US"/>
              <a:t>Our MAE reconstructs the input by predicting the pixel values for each masked patch. Each element in the decoder’s output is a vector of pixel values representing a patch. T</a:t>
            </a:r>
            <a:r>
              <a:rPr lang="zh-CN" altLang="en-US">
                <a:solidFill>
                  <a:srgbClr val="FF0000"/>
                </a:solidFill>
              </a:rPr>
              <a:t>he last layer of the decoder is a linear projection </a:t>
            </a:r>
            <a:r>
              <a:rPr lang="zh-CN" altLang="en-US"/>
              <a:t>whose number of output channels equals the number of pixel values in a patch.</a:t>
            </a:r>
            <a:r>
              <a:rPr lang="zh-CN" altLang="en-US">
                <a:solidFill>
                  <a:srgbClr val="FF0000"/>
                </a:solidFill>
              </a:rPr>
              <a:t> The decoder’s output is reshaped to form a reconstructed image. Our loss function computes the mean squared error (MSE)</a:t>
            </a:r>
            <a:r>
              <a:rPr lang="zh-CN" altLang="en-US"/>
              <a:t> between the reconstructed and original images in the pixel space. </a:t>
            </a:r>
            <a:r>
              <a:rPr lang="zh-CN" altLang="en-US">
                <a:solidFill>
                  <a:srgbClr val="FF0000"/>
                </a:solidFill>
              </a:rPr>
              <a:t>We compute the loss only on masked patches, similar to BERT</a:t>
            </a:r>
            <a:r>
              <a:rPr lang="zh-CN" altLang="en-US"/>
              <a:t> [14].1 We also study a variant whose reconstruction </a:t>
            </a:r>
            <a:r>
              <a:rPr lang="zh-CN" altLang="en-US">
                <a:solidFill>
                  <a:srgbClr val="FF0000"/>
                </a:solidFill>
              </a:rPr>
              <a:t>target is the normalized pixel values of each masked patch</a:t>
            </a:r>
            <a:r>
              <a:rPr lang="zh-CN" altLang="en-US"/>
              <a:t>. Specifically, we compute the mean and standard deviation of all pixels in a patch and use them to normalize this patch. Using normalized pixels as the reconstruction target improves representation quality in our experiments</a:t>
            </a:r>
            <a:endParaRPr lang="zh-CN" altLang="en-US"/>
          </a:p>
        </p:txBody>
      </p:sp>
      <p:sp>
        <p:nvSpPr>
          <p:cNvPr id="5" name="内容占位符 4"/>
          <p:cNvSpPr>
            <a:spLocks noGrp="1"/>
          </p:cNvSpPr>
          <p:nvPr>
            <p:ph sz="half" idx="2"/>
          </p:nvPr>
        </p:nvSpPr>
        <p:spPr/>
        <p:txBody>
          <a:bodyPr/>
          <a:p>
            <a:r>
              <a:rPr lang="zh-CN" altLang="en-US"/>
              <a:t>解码器追后一层是线性层，投影后</a:t>
            </a:r>
            <a:r>
              <a:rPr lang="en-US" altLang="zh-CN"/>
              <a:t>reshape</a:t>
            </a:r>
            <a:endParaRPr lang="en-US" altLang="zh-CN"/>
          </a:p>
          <a:p>
            <a:r>
              <a:rPr lang="zh-CN" altLang="en-US"/>
              <a:t>损失函数是</a:t>
            </a:r>
            <a:r>
              <a:rPr lang="en-US" altLang="zh-CN"/>
              <a:t>MSE</a:t>
            </a:r>
            <a:r>
              <a:rPr lang="zh-CN" altLang="en-US"/>
              <a:t>（只针对被盖住的块）</a:t>
            </a:r>
            <a:endParaRPr lang="zh-CN" altLang="en-US"/>
          </a:p>
          <a:p>
            <a:r>
              <a:rPr lang="zh-CN" altLang="en-US"/>
              <a:t>也可以先做标准化（使其均值为</a:t>
            </a:r>
            <a:r>
              <a:rPr lang="en-US" altLang="zh-CN"/>
              <a:t>0</a:t>
            </a:r>
            <a:r>
              <a:rPr lang="zh-CN" altLang="en-US"/>
              <a:t>，方差为</a:t>
            </a:r>
            <a:r>
              <a:rPr lang="en-US" altLang="zh-CN"/>
              <a:t>1</a:t>
            </a:r>
            <a:r>
              <a:rPr lang="zh-CN" altLang="en-US"/>
              <a:t>）</a:t>
            </a:r>
            <a:endParaRPr lang="zh-CN" altLang="en-US"/>
          </a:p>
        </p:txBody>
      </p:sp>
    </p:spTree>
    <p:custDataLst>
      <p:tags r:id="rId1"/>
    </p:custData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zh-CN" altLang="en-US"/>
              <a:t>简单实现</a:t>
            </a:r>
            <a:br>
              <a:rPr lang="zh-CN" altLang="en-US"/>
            </a:br>
            <a:r>
              <a:rPr lang="zh-CN" altLang="en-US"/>
              <a:t>Simple implementation</a:t>
            </a:r>
            <a:endParaRPr lang="zh-CN" altLang="en-US"/>
          </a:p>
        </p:txBody>
      </p:sp>
      <p:sp>
        <p:nvSpPr>
          <p:cNvPr id="3" name="内容占位符 2"/>
          <p:cNvSpPr>
            <a:spLocks noGrp="1"/>
          </p:cNvSpPr>
          <p:nvPr>
            <p:ph sz="half" idx="1"/>
          </p:nvPr>
        </p:nvSpPr>
        <p:spPr/>
        <p:txBody>
          <a:bodyPr>
            <a:normAutofit fontScale="60000"/>
          </a:bodyPr>
          <a:p>
            <a:r>
              <a:rPr lang="en-US" altLang="zh-CN"/>
              <a:t>      </a:t>
            </a:r>
            <a:r>
              <a:rPr lang="zh-CN" altLang="en-US"/>
              <a:t>Our MAE pre-training can be implemented efficiently, and importantly, does not require any specialized sparse operations. </a:t>
            </a:r>
            <a:r>
              <a:rPr lang="zh-CN" altLang="en-US">
                <a:solidFill>
                  <a:srgbClr val="FF0000"/>
                </a:solidFill>
              </a:rPr>
              <a:t>First we generate a token for every input patch (by linear projection with an added positional embedding). Next we randomly shuffle the list of tokens and remove the last portion of the list, based on the masking ratio. This process produces a small subset of tokens for the encoder and is equivalent to sampling patches without replacement. After encoding, we append a list of mask tokens to the list of encoded patches, and unshuffle this full list (inverting the random shuffle operation) to align all tokens with their targets. </a:t>
            </a:r>
            <a:r>
              <a:rPr lang="zh-CN" altLang="en-US"/>
              <a:t>The decoder is applied to this full list (with positional embeddings added). As noted, no sparse operations are needed. This simple implementation introduces negligible overhead as the shuffling and unshuffling operations are fast.</a:t>
            </a:r>
            <a:endParaRPr lang="zh-CN" altLang="en-US"/>
          </a:p>
        </p:txBody>
      </p:sp>
      <p:sp>
        <p:nvSpPr>
          <p:cNvPr id="4" name="内容占位符 3"/>
          <p:cNvSpPr>
            <a:spLocks noGrp="1"/>
          </p:cNvSpPr>
          <p:nvPr>
            <p:ph sz="half" idx="2"/>
          </p:nvPr>
        </p:nvSpPr>
        <p:spPr/>
        <p:txBody>
          <a:bodyPr/>
          <a:p>
            <a:r>
              <a:rPr lang="zh-CN" altLang="en-US"/>
              <a:t>首先，我们为每个输入生成一个标记。接下来，我们随机打乱（</a:t>
            </a:r>
            <a:r>
              <a:rPr lang="en-US" altLang="zh-CN"/>
              <a:t>shuffle</a:t>
            </a:r>
            <a:r>
              <a:rPr lang="zh-CN" altLang="en-US"/>
              <a:t>）列表，并根据掩蔽率移除最后一部分。</a:t>
            </a:r>
            <a:endParaRPr lang="zh-CN" altLang="en-US"/>
          </a:p>
          <a:p>
            <a:r>
              <a:rPr lang="zh-CN" altLang="en-US"/>
              <a:t>解码时，后面加上长度一致的掩码（可学习部分），最后在还原</a:t>
            </a:r>
            <a:r>
              <a:rPr lang="en-US" altLang="zh-CN"/>
              <a:t>(unshuffle)</a:t>
            </a:r>
            <a:r>
              <a:rPr lang="zh-CN" altLang="en-US"/>
              <a:t>为原来的顺序</a:t>
            </a:r>
            <a:endParaRPr lang="zh-CN" altLang="en-US"/>
          </a:p>
          <a:p>
            <a:r>
              <a:rPr lang="zh-CN" altLang="en-US"/>
              <a:t>避免稀疏操作，实现快</a:t>
            </a:r>
            <a:endParaRPr lang="zh-CN" altLang="en-US"/>
          </a:p>
        </p:txBody>
      </p:sp>
    </p:spTree>
    <p:custDataLst>
      <p:tags r:id="rId1"/>
    </p:custData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zh-CN" altLang="en-US"/>
              <a:t>实验</a:t>
            </a:r>
            <a:br>
              <a:rPr lang="zh-CN" altLang="en-US"/>
            </a:br>
            <a:r>
              <a:rPr lang="zh-CN" altLang="en-US"/>
              <a:t>ImageNet </a:t>
            </a:r>
            <a:endParaRPr lang="zh-CN" altLang="en-US"/>
          </a:p>
        </p:txBody>
      </p:sp>
      <p:sp>
        <p:nvSpPr>
          <p:cNvPr id="3" name="内容占位符 2"/>
          <p:cNvSpPr>
            <a:spLocks noGrp="1"/>
          </p:cNvSpPr>
          <p:nvPr>
            <p:ph sz="half" idx="1"/>
          </p:nvPr>
        </p:nvSpPr>
        <p:spPr>
          <a:xfrm>
            <a:off x="838200" y="1825625"/>
            <a:ext cx="10602595" cy="2975610"/>
          </a:xfrm>
        </p:spPr>
        <p:txBody>
          <a:bodyPr>
            <a:normAutofit fontScale="90000" lnSpcReduction="20000"/>
          </a:bodyPr>
          <a:p>
            <a:r>
              <a:rPr lang="en-US" altLang="zh-CN"/>
              <a:t>   </a:t>
            </a:r>
            <a:r>
              <a:rPr lang="zh-CN" altLang="en-US"/>
              <a:t>We do self-supervised pre-training on the ImageNet-1K (IN1K) [13] training set. Then we do supervised training to evaluate the representations with (i) end-to-end fine-tuning or (ii) linear probing. We report top-1 validation accuracy of a single 224×224 crop. Details are in Appendix A.1. Baseline: ViT-Large. We use ViT-Large (ViT-L/16) [16] as the backbone in our ablation study. ViT-L is very big (an order of magnitude bigger than ResNet-50 [24]) and tends to overfit. The following is a comparison between ViT-L trained from scratch vs. fine-tuned from our baseline MAE:We note that it is nontrivial to train supervised ViT-L from scratch and a good recipe with strong regularization is needed (82.5%, see Appendix A.2). Even so, our MAE pretraining contributes a big improvement. Here fine-tuning is only for 50 epochs (vs. 200 from scratch), implying that the fine-tuning accuracy heavily depends on pre-training.</a:t>
            </a:r>
            <a:endParaRPr lang="zh-CN" altLang="en-US"/>
          </a:p>
        </p:txBody>
      </p:sp>
      <p:pic>
        <p:nvPicPr>
          <p:cNvPr id="5" name="图片 4" descr="QQ截图20220216121544"/>
          <p:cNvPicPr>
            <a:picLocks noChangeAspect="1"/>
          </p:cNvPicPr>
          <p:nvPr/>
        </p:nvPicPr>
        <p:blipFill>
          <a:blip r:embed="rId1"/>
          <a:stretch>
            <a:fillRect/>
          </a:stretch>
        </p:blipFill>
        <p:spPr>
          <a:xfrm>
            <a:off x="1091565" y="5168900"/>
            <a:ext cx="9706610" cy="1046480"/>
          </a:xfrm>
          <a:prstGeom prst="rect">
            <a:avLst/>
          </a:prstGeom>
        </p:spPr>
      </p:pic>
    </p:spTree>
    <p:custDataLst>
      <p:tags r:id="rId2"/>
    </p:custData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标题 4"/>
          <p:cNvSpPr>
            <a:spLocks noGrp="1"/>
          </p:cNvSpPr>
          <p:nvPr>
            <p:ph type="title"/>
          </p:nvPr>
        </p:nvSpPr>
        <p:spPr/>
        <p:txBody>
          <a:bodyPr>
            <a:normAutofit fontScale="90000"/>
          </a:bodyPr>
          <a:p>
            <a:r>
              <a:rPr lang="zh-CN" altLang="en-US"/>
              <a:t>实验</a:t>
            </a:r>
            <a:br>
              <a:rPr lang="zh-CN" altLang="en-US"/>
            </a:br>
            <a:r>
              <a:rPr lang="zh-CN" altLang="en-US"/>
              <a:t>调参</a:t>
            </a:r>
            <a:endParaRPr lang="zh-CN" altLang="en-US"/>
          </a:p>
        </p:txBody>
      </p:sp>
      <p:pic>
        <p:nvPicPr>
          <p:cNvPr id="7" name="图片 6" descr="QQ截图20220216122315"/>
          <p:cNvPicPr>
            <a:picLocks noChangeAspect="1"/>
          </p:cNvPicPr>
          <p:nvPr/>
        </p:nvPicPr>
        <p:blipFill>
          <a:blip r:embed="rId1"/>
          <a:stretch>
            <a:fillRect/>
          </a:stretch>
        </p:blipFill>
        <p:spPr>
          <a:xfrm>
            <a:off x="688340" y="1743075"/>
            <a:ext cx="10058400" cy="3913505"/>
          </a:xfrm>
          <a:prstGeom prst="rect">
            <a:avLst/>
          </a:prstGeom>
        </p:spPr>
      </p:pic>
    </p:spTree>
    <p:custDataLst>
      <p:tags r:id="rId2"/>
    </p:custData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zh-CN" altLang="en-US"/>
              <a:t>实验</a:t>
            </a:r>
            <a:br>
              <a:rPr lang="zh-CN" altLang="en-US"/>
            </a:br>
            <a:r>
              <a:rPr lang="zh-CN" altLang="en-US"/>
              <a:t>准确度</a:t>
            </a:r>
            <a:endParaRPr lang="zh-CN" altLang="en-US"/>
          </a:p>
        </p:txBody>
      </p:sp>
      <p:pic>
        <p:nvPicPr>
          <p:cNvPr id="7" name="图片 6" descr="QQ截图20220216122904"/>
          <p:cNvPicPr>
            <a:picLocks noChangeAspect="1"/>
          </p:cNvPicPr>
          <p:nvPr/>
        </p:nvPicPr>
        <p:blipFill>
          <a:blip r:embed="rId1"/>
          <a:stretch>
            <a:fillRect/>
          </a:stretch>
        </p:blipFill>
        <p:spPr>
          <a:xfrm>
            <a:off x="1609090" y="1546225"/>
            <a:ext cx="7853045" cy="4980940"/>
          </a:xfrm>
          <a:prstGeom prst="rect">
            <a:avLst/>
          </a:prstGeom>
        </p:spPr>
      </p:pic>
    </p:spTree>
    <p:custDataLst>
      <p:tags r:id="rId2"/>
    </p:custData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zh-CN" altLang="en-US"/>
              <a:t>实验</a:t>
            </a:r>
            <a:br>
              <a:rPr lang="zh-CN" altLang="en-US"/>
            </a:br>
            <a:r>
              <a:rPr lang="zh-CN" altLang="en-US"/>
              <a:t>训练效率</a:t>
            </a:r>
            <a:endParaRPr lang="zh-CN" altLang="en-US"/>
          </a:p>
        </p:txBody>
      </p:sp>
      <p:pic>
        <p:nvPicPr>
          <p:cNvPr id="6" name="图片 5" descr="QQ截图20220216123026"/>
          <p:cNvPicPr>
            <a:picLocks noChangeAspect="1"/>
          </p:cNvPicPr>
          <p:nvPr/>
        </p:nvPicPr>
        <p:blipFill>
          <a:blip r:embed="rId1"/>
          <a:stretch>
            <a:fillRect/>
          </a:stretch>
        </p:blipFill>
        <p:spPr>
          <a:xfrm>
            <a:off x="1841500" y="2178050"/>
            <a:ext cx="7642860" cy="4015105"/>
          </a:xfrm>
          <a:prstGeom prst="rect">
            <a:avLst/>
          </a:prstGeom>
        </p:spPr>
      </p:pic>
    </p:spTree>
    <p:custDataLst>
      <p:tags r:id="rId2"/>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摘要</a:t>
            </a:r>
            <a:endParaRPr lang="zh-CN" altLang="en-US"/>
          </a:p>
        </p:txBody>
      </p:sp>
      <p:sp>
        <p:nvSpPr>
          <p:cNvPr id="3" name="内容占位符 2"/>
          <p:cNvSpPr>
            <a:spLocks noGrp="1"/>
          </p:cNvSpPr>
          <p:nvPr>
            <p:ph sz="half" idx="1"/>
          </p:nvPr>
        </p:nvSpPr>
        <p:spPr/>
        <p:txBody>
          <a:bodyPr>
            <a:normAutofit fontScale="90000"/>
          </a:bodyPr>
          <a:p>
            <a:pPr marL="0" indent="0">
              <a:buNone/>
            </a:pPr>
            <a:r>
              <a:rPr lang="en-US" altLang="zh-CN"/>
              <a:t>   </a:t>
            </a:r>
            <a:r>
              <a:rPr lang="en-US" altLang="zh-CN" sz="1600"/>
              <a:t> </a:t>
            </a:r>
            <a:r>
              <a:rPr lang="zh-CN" altLang="en-US" sz="1600"/>
              <a:t>The dominant sequence transduction models </a:t>
            </a:r>
            <a:r>
              <a:rPr lang="zh-CN" altLang="en-US" sz="1600">
                <a:solidFill>
                  <a:srgbClr val="FF0000"/>
                </a:solidFill>
              </a:rPr>
              <a:t>are based on complex recurrent or convolutional neural networks that include an encoder and a decoder</a:t>
            </a:r>
            <a:r>
              <a:rPr lang="zh-CN" altLang="en-US" sz="1600"/>
              <a:t>. The best performing models also connect the encoder and decoder through an attention mechanism. We propose a new simple network architecture, the Transformer,</a:t>
            </a:r>
            <a:r>
              <a:rPr lang="zh-CN" altLang="en-US" sz="1600">
                <a:solidFill>
                  <a:srgbClr val="FF0000"/>
                </a:solidFill>
              </a:rPr>
              <a:t> based solely on attention mechanisms, dispensing with recurrence and convolutions entirely. </a:t>
            </a:r>
            <a:r>
              <a:rPr lang="zh-CN" altLang="en-US" sz="1600"/>
              <a:t>Experiments on two machine translation tasks show these models to be superior in quality while being more parallelizable and requiring significantly less time to train. Our model achieves 28.4 BLEU on the WMT 2014 Englishto-German translation task, improving over the existing best results, including ensembles, by over 2 BLEU. On the WMT 2014 English-to-French translation task, our model establishes a new single-model state-of-the-art BLEU score of 41.8 after training for 3.5 days on eight GPUs, a small fraction of the training costs of the best models from the literature. We show that the Transformer generalizes well to other tasks by applying it successfully to English constituency parsing both with large and limited training data.</a:t>
            </a:r>
            <a:endParaRPr lang="zh-CN" altLang="en-US" sz="1600"/>
          </a:p>
        </p:txBody>
      </p:sp>
      <p:sp>
        <p:nvSpPr>
          <p:cNvPr id="7" name="内容占位符 6"/>
          <p:cNvSpPr>
            <a:spLocks noGrp="1"/>
          </p:cNvSpPr>
          <p:nvPr>
            <p:ph sz="half" idx="2"/>
          </p:nvPr>
        </p:nvSpPr>
        <p:spPr/>
        <p:txBody>
          <a:bodyPr/>
          <a:p>
            <a:r>
              <a:rPr lang="zh-CN" altLang="en-US" sz="2000"/>
              <a:t>不同于以往的</a:t>
            </a:r>
            <a:r>
              <a:rPr lang="en-US" altLang="zh-CN" sz="2000"/>
              <a:t>RNN</a:t>
            </a:r>
            <a:r>
              <a:rPr lang="zh-CN" altLang="en-US" sz="2000"/>
              <a:t>和卷积，提出了一种新的简单的架构仅仅依赖于注意力机制，在机器翻译的领域性能强劲，实验效果好。</a:t>
            </a:r>
            <a:endParaRPr lang="zh-CN" altLang="en-US" sz="2000"/>
          </a:p>
        </p:txBody>
      </p:sp>
    </p:spTree>
    <p:custDataLst>
      <p:tags r:id="rId1"/>
    </p:custData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zh-CN" altLang="en-US"/>
              <a:t>实验</a:t>
            </a:r>
            <a:br>
              <a:rPr lang="zh-CN" altLang="en-US"/>
            </a:br>
            <a:r>
              <a:rPr lang="zh-CN" altLang="en-US"/>
              <a:t>图片效果</a:t>
            </a:r>
            <a:endParaRPr lang="zh-CN" altLang="en-US"/>
          </a:p>
        </p:txBody>
      </p:sp>
      <p:pic>
        <p:nvPicPr>
          <p:cNvPr id="7" name="图片 6" descr="QQ截图20220216123211"/>
          <p:cNvPicPr>
            <a:picLocks noChangeAspect="1"/>
          </p:cNvPicPr>
          <p:nvPr/>
        </p:nvPicPr>
        <p:blipFill>
          <a:blip r:embed="rId1"/>
          <a:stretch>
            <a:fillRect/>
          </a:stretch>
        </p:blipFill>
        <p:spPr>
          <a:xfrm>
            <a:off x="838200" y="1793875"/>
            <a:ext cx="10694670" cy="4002405"/>
          </a:xfrm>
          <a:prstGeom prst="rect">
            <a:avLst/>
          </a:prstGeom>
        </p:spPr>
      </p:pic>
    </p:spTree>
    <p:custDataLst>
      <p:tags r:id="rId2"/>
    </p:custData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zh-CN" altLang="en-US"/>
              <a:t>实验</a:t>
            </a:r>
            <a:br>
              <a:rPr lang="zh-CN" altLang="en-US"/>
            </a:br>
            <a:r>
              <a:rPr lang="zh-CN" altLang="en-US"/>
              <a:t>掩码策略</a:t>
            </a:r>
            <a:endParaRPr lang="zh-CN" altLang="en-US"/>
          </a:p>
        </p:txBody>
      </p:sp>
      <p:pic>
        <p:nvPicPr>
          <p:cNvPr id="4" name="图片 3" descr="QQ截图20220216123402"/>
          <p:cNvPicPr>
            <a:picLocks noChangeAspect="1"/>
          </p:cNvPicPr>
          <p:nvPr/>
        </p:nvPicPr>
        <p:blipFill>
          <a:blip r:embed="rId1"/>
          <a:stretch>
            <a:fillRect/>
          </a:stretch>
        </p:blipFill>
        <p:spPr>
          <a:xfrm>
            <a:off x="1541780" y="1927225"/>
            <a:ext cx="9108440" cy="3785235"/>
          </a:xfrm>
          <a:prstGeom prst="rect">
            <a:avLst/>
          </a:prstGeom>
        </p:spPr>
      </p:pic>
    </p:spTree>
    <p:custDataLst>
      <p:tags r:id="rId2"/>
    </p:custData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zh-CN" altLang="en-US"/>
              <a:t>实验</a:t>
            </a:r>
            <a:br>
              <a:rPr lang="zh-CN" altLang="en-US"/>
            </a:br>
            <a:r>
              <a:rPr lang="zh-CN" altLang="en-US"/>
              <a:t>训练轮数</a:t>
            </a:r>
            <a:endParaRPr lang="zh-CN" altLang="en-US"/>
          </a:p>
        </p:txBody>
      </p:sp>
      <p:pic>
        <p:nvPicPr>
          <p:cNvPr id="4" name="图片 3" descr="QQ截图20220216123455"/>
          <p:cNvPicPr>
            <a:picLocks noChangeAspect="1"/>
          </p:cNvPicPr>
          <p:nvPr/>
        </p:nvPicPr>
        <p:blipFill>
          <a:blip r:embed="rId1"/>
          <a:stretch>
            <a:fillRect/>
          </a:stretch>
        </p:blipFill>
        <p:spPr>
          <a:xfrm>
            <a:off x="2069465" y="1957705"/>
            <a:ext cx="6866890" cy="3847465"/>
          </a:xfrm>
          <a:prstGeom prst="rect">
            <a:avLst/>
          </a:prstGeom>
        </p:spPr>
      </p:pic>
    </p:spTree>
    <p:custDataLst>
      <p:tags r:id="rId2"/>
    </p:custData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a:spLocks noGrp="1"/>
          </p:cNvSpPr>
          <p:nvPr>
            <p:ph type="ctrTitle"/>
          </p:nvPr>
        </p:nvSpPr>
        <p:spPr/>
        <p:txBody>
          <a:bodyPr>
            <a:normAutofit/>
          </a:bodyPr>
          <a:p>
            <a:r>
              <a:rPr lang="zh-CN" altLang="en-US" sz="3200"/>
              <a:t>Swin Transformer: Hierarchical Vision Transformer using Shifted Windows</a:t>
            </a:r>
            <a:endParaRPr lang="zh-CN" altLang="en-US" sz="3200"/>
          </a:p>
        </p:txBody>
      </p:sp>
      <p:sp>
        <p:nvSpPr>
          <p:cNvPr id="5" name="副标题 4"/>
          <p:cNvSpPr>
            <a:spLocks noGrp="1"/>
          </p:cNvSpPr>
          <p:nvPr>
            <p:ph type="subTitle" idx="1"/>
          </p:nvPr>
        </p:nvSpPr>
        <p:spPr/>
        <p:txBody>
          <a:bodyPr/>
          <a:p>
            <a:r>
              <a:rPr lang="zh-CN" altLang="en-US"/>
              <a:t>Ze Liu†* Yutong Lin†* Yue Cao* Han Hu*‡ Yixuan Wei†</a:t>
            </a:r>
            <a:endParaRPr lang="zh-CN" altLang="en-US"/>
          </a:p>
          <a:p>
            <a:r>
              <a:rPr lang="zh-CN" altLang="en-US"/>
              <a:t>Zheng Zhang Stephen Lin Baining Guo</a:t>
            </a:r>
            <a:endParaRPr lang="zh-CN" altLang="en-US"/>
          </a:p>
          <a:p>
            <a:r>
              <a:rPr lang="zh-CN" altLang="en-US"/>
              <a:t>Microsoft Research Asia</a:t>
            </a:r>
            <a:endParaRPr lang="zh-CN" altLang="en-US"/>
          </a:p>
        </p:txBody>
      </p:sp>
    </p:spTree>
    <p:custDataLst>
      <p:tags r:id="rId1"/>
    </p:custData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摘要</a:t>
            </a:r>
            <a:endParaRPr lang="zh-CN" altLang="en-US"/>
          </a:p>
        </p:txBody>
      </p:sp>
      <p:sp>
        <p:nvSpPr>
          <p:cNvPr id="3" name="内容占位符 2"/>
          <p:cNvSpPr>
            <a:spLocks noGrp="1"/>
          </p:cNvSpPr>
          <p:nvPr>
            <p:ph sz="half" idx="1"/>
          </p:nvPr>
        </p:nvSpPr>
        <p:spPr/>
        <p:txBody>
          <a:bodyPr>
            <a:normAutofit fontScale="80000"/>
          </a:bodyPr>
          <a:p>
            <a:pPr marL="0" algn="l">
              <a:buNone/>
            </a:pPr>
            <a:r>
              <a:rPr lang="en-US" altLang="zh-CN"/>
              <a:t>   </a:t>
            </a:r>
            <a:r>
              <a:rPr lang="en-US" altLang="zh-CN" sz="1600"/>
              <a:t> </a:t>
            </a:r>
            <a:r>
              <a:rPr lang="zh-CN" altLang="en-US" sz="1600"/>
              <a:t>This paper presents </a:t>
            </a:r>
            <a:r>
              <a:rPr lang="zh-CN" altLang="en-US" sz="1600">
                <a:solidFill>
                  <a:srgbClr val="FF0000"/>
                </a:solidFill>
              </a:rPr>
              <a:t>a new vision Transformer, called Swin Transformer</a:t>
            </a:r>
            <a:r>
              <a:rPr lang="zh-CN" altLang="en-US" sz="1600"/>
              <a:t>, that capably serves as a general-purpose backbone </a:t>
            </a:r>
            <a:r>
              <a:rPr lang="zh-CN" altLang="en-US" sz="1600">
                <a:solidFill>
                  <a:srgbClr val="FF0000"/>
                </a:solidFill>
              </a:rPr>
              <a:t>for computer vision</a:t>
            </a:r>
            <a:r>
              <a:rPr lang="zh-CN" altLang="en-US" sz="1600"/>
              <a:t>. Challenges in adapting Transformer from language to vision</a:t>
            </a:r>
            <a:r>
              <a:rPr lang="zh-CN" altLang="en-US" sz="1600">
                <a:solidFill>
                  <a:srgbClr val="FF0000"/>
                </a:solidFill>
              </a:rPr>
              <a:t> arise from differences between the two domains, such as large variations in the scale of visual entities and the high resolution of pixels in images compared to words in text.</a:t>
            </a:r>
            <a:r>
              <a:rPr lang="zh-CN" altLang="en-US" sz="1600"/>
              <a:t> To address these differences, we propose a hierarchical Transformer whose representation is</a:t>
            </a:r>
            <a:r>
              <a:rPr lang="zh-CN" altLang="en-US" sz="1600">
                <a:solidFill>
                  <a:srgbClr val="FF0000"/>
                </a:solidFill>
              </a:rPr>
              <a:t> computed with Shifted windows</a:t>
            </a:r>
            <a:r>
              <a:rPr lang="zh-CN" altLang="en-US" sz="1600"/>
              <a:t>. The shifted windowing scheme brings</a:t>
            </a:r>
            <a:r>
              <a:rPr lang="zh-CN" altLang="en-US" sz="1600">
                <a:solidFill>
                  <a:srgbClr val="FF0000"/>
                </a:solidFill>
              </a:rPr>
              <a:t> greater efficiency by limiting self-attention computation to non-overlapping local windows while also allowing for cross-window connection</a:t>
            </a:r>
            <a:r>
              <a:rPr lang="zh-CN" altLang="en-US" sz="1600"/>
              <a:t>. This hierarchical architecture has</a:t>
            </a:r>
            <a:r>
              <a:rPr lang="zh-CN" altLang="en-US" sz="1600">
                <a:solidFill>
                  <a:srgbClr val="FF0000"/>
                </a:solidFill>
              </a:rPr>
              <a:t> the flexibility to model at various scales and has linear computational complexity with respect to image size</a:t>
            </a:r>
            <a:r>
              <a:rPr lang="zh-CN" altLang="en-US" sz="1600"/>
              <a:t>. These qualities of Swin Transformer make it compatible with </a:t>
            </a:r>
            <a:r>
              <a:rPr lang="zh-CN" altLang="en-US" sz="1600">
                <a:solidFill>
                  <a:srgbClr val="FF0000"/>
                </a:solidFill>
              </a:rPr>
              <a:t>a broad range of vision tasks</a:t>
            </a:r>
            <a:r>
              <a:rPr lang="zh-CN" altLang="en-US" sz="1600"/>
              <a:t>, including image classification (87.3 top-1 accuracy on ImageNet-1K) and dense prediction tasks such as object detection (58.7 box AP and 51.1 mask AP on COCO testdev) and semantic segmentation (53.5 mIoU on ADE20K val). Its performance surpasses the previous state-of-theart by a large margin of +2.7 box AP and +2.6 mask AP on COCO, and +3.2 mIoU on ADE20K, demonstrating the potential of Transformer-based models as vision backbones. The hierarchical design and the shifted window approach also prove beneficial for all-MLP architectures. </a:t>
            </a:r>
            <a:endParaRPr lang="zh-CN" altLang="en-US" sz="1600"/>
          </a:p>
        </p:txBody>
      </p:sp>
      <p:sp>
        <p:nvSpPr>
          <p:cNvPr id="7" name="内容占位符 6"/>
          <p:cNvSpPr>
            <a:spLocks noGrp="1"/>
          </p:cNvSpPr>
          <p:nvPr>
            <p:ph sz="half" idx="2"/>
          </p:nvPr>
        </p:nvSpPr>
        <p:spPr/>
        <p:txBody>
          <a:bodyPr/>
          <a:p>
            <a:r>
              <a:rPr lang="zh-CN" altLang="en-US" sz="2000"/>
              <a:t>提出了新的</a:t>
            </a:r>
            <a:r>
              <a:rPr lang="zh-CN" altLang="en-US" sz="1600">
                <a:sym typeface="+mn-ea"/>
              </a:rPr>
              <a:t>Swin Transformer</a:t>
            </a:r>
            <a:r>
              <a:rPr lang="zh-CN" altLang="en-US" sz="2000">
                <a:sym typeface="+mn-ea"/>
              </a:rPr>
              <a:t>模型应用于</a:t>
            </a:r>
            <a:r>
              <a:rPr lang="en-US" altLang="zh-CN" sz="2000">
                <a:sym typeface="+mn-ea"/>
              </a:rPr>
              <a:t>cv</a:t>
            </a:r>
            <a:r>
              <a:rPr lang="zh-CN" altLang="en-US" sz="2000">
                <a:sym typeface="+mn-ea"/>
              </a:rPr>
              <a:t>领域</a:t>
            </a:r>
            <a:endParaRPr lang="zh-CN" altLang="en-US" sz="2000">
              <a:sym typeface="+mn-ea"/>
            </a:endParaRPr>
          </a:p>
          <a:p>
            <a:r>
              <a:rPr lang="zh-CN" altLang="en-US" sz="2000">
                <a:sym typeface="+mn-ea"/>
              </a:rPr>
              <a:t>解决了从</a:t>
            </a:r>
            <a:r>
              <a:rPr lang="en-US" altLang="zh-CN" sz="2000">
                <a:sym typeface="+mn-ea"/>
              </a:rPr>
              <a:t>nlp</a:t>
            </a:r>
            <a:r>
              <a:rPr lang="zh-CN" altLang="en-US" sz="2000">
                <a:sym typeface="+mn-ea"/>
              </a:rPr>
              <a:t>到</a:t>
            </a:r>
            <a:r>
              <a:rPr lang="en-US" altLang="zh-CN" sz="2000">
                <a:sym typeface="+mn-ea"/>
              </a:rPr>
              <a:t>cv</a:t>
            </a:r>
            <a:r>
              <a:rPr lang="zh-CN" altLang="en-US" sz="2000">
                <a:sym typeface="+mn-ea"/>
              </a:rPr>
              <a:t>领域的巨大的差距，例如像素和分辨率等</a:t>
            </a:r>
            <a:endParaRPr lang="zh-CN" altLang="en-US" sz="2000">
              <a:sym typeface="+mn-ea"/>
            </a:endParaRPr>
          </a:p>
          <a:p>
            <a:r>
              <a:rPr lang="zh-CN" altLang="en-US" sz="2000">
                <a:sym typeface="+mn-ea"/>
              </a:rPr>
              <a:t>采用方法是移动窗口，使临近区域关系更加密切，使用更加灵活，计算效率上升，层级式窗口设计达到全局建模的目的</a:t>
            </a:r>
            <a:endParaRPr lang="zh-CN" altLang="en-US" sz="2000">
              <a:sym typeface="+mn-ea"/>
            </a:endParaRPr>
          </a:p>
          <a:p>
            <a:r>
              <a:rPr lang="zh-CN" altLang="en-US" sz="2000">
                <a:sym typeface="+mn-ea"/>
              </a:rPr>
              <a:t>计算复杂度随窗口大小线性增长</a:t>
            </a:r>
            <a:endParaRPr lang="zh-CN" altLang="en-US" sz="2000">
              <a:sym typeface="+mn-ea"/>
            </a:endParaRPr>
          </a:p>
        </p:txBody>
      </p:sp>
    </p:spTree>
    <p:custDataLst>
      <p:tags r:id="rId1"/>
    </p:custData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a:spLocks noGrp="1"/>
          </p:cNvSpPr>
          <p:nvPr>
            <p:ph type="title"/>
          </p:nvPr>
        </p:nvSpPr>
        <p:spPr/>
        <p:txBody>
          <a:bodyPr>
            <a:normAutofit fontScale="90000"/>
          </a:bodyPr>
          <a:p>
            <a:r>
              <a:rPr lang="zh-CN" dirty="0">
                <a:sym typeface="+mn-ea"/>
              </a:rPr>
              <a:t>贡献总结</a:t>
            </a:r>
            <a:br>
              <a:rPr lang="zh-CN" dirty="0">
                <a:sym typeface="+mn-ea"/>
              </a:rPr>
            </a:br>
            <a:r>
              <a:rPr lang="zh-CN" dirty="0">
                <a:sym typeface="+mn-ea"/>
              </a:rPr>
              <a:t>感受野优势</a:t>
            </a:r>
            <a:endParaRPr lang="en-US" altLang="zh-CN" dirty="0">
              <a:sym typeface="+mn-ea"/>
            </a:endParaRPr>
          </a:p>
        </p:txBody>
      </p:sp>
      <p:sp>
        <p:nvSpPr>
          <p:cNvPr id="6" name="内容占位符 5"/>
          <p:cNvSpPr>
            <a:spLocks noGrp="1"/>
          </p:cNvSpPr>
          <p:nvPr>
            <p:ph sz="half" idx="1"/>
          </p:nvPr>
        </p:nvSpPr>
        <p:spPr/>
        <p:txBody>
          <a:bodyPr>
            <a:normAutofit/>
          </a:bodyPr>
          <a:p>
            <a:pPr marL="0" algn="l">
              <a:buNone/>
            </a:pPr>
            <a:r>
              <a:rPr lang="en-US" altLang="zh-CN"/>
              <a:t>  </a:t>
            </a:r>
            <a:r>
              <a:rPr lang="en-US" altLang="zh-CN" b="1"/>
              <a:t> </a:t>
            </a:r>
            <a:r>
              <a:rPr lang="en-US" altLang="zh-CN" sz="1200" b="1">
                <a:latin typeface="+mn-ea"/>
              </a:rPr>
              <a:t> </a:t>
            </a:r>
            <a:endParaRPr lang="zh-CN" altLang="en-US" sz="1600">
              <a:solidFill>
                <a:srgbClr val="FF0000"/>
              </a:solidFill>
            </a:endParaRPr>
          </a:p>
        </p:txBody>
      </p:sp>
      <p:pic>
        <p:nvPicPr>
          <p:cNvPr id="2" name="图片 1" descr="QQ截图20220217105525"/>
          <p:cNvPicPr>
            <a:picLocks noChangeAspect="1"/>
          </p:cNvPicPr>
          <p:nvPr/>
        </p:nvPicPr>
        <p:blipFill>
          <a:blip r:embed="rId1"/>
          <a:stretch>
            <a:fillRect/>
          </a:stretch>
        </p:blipFill>
        <p:spPr>
          <a:xfrm>
            <a:off x="6910705" y="2253615"/>
            <a:ext cx="4876165" cy="2713990"/>
          </a:xfrm>
          <a:prstGeom prst="rect">
            <a:avLst/>
          </a:prstGeom>
        </p:spPr>
      </p:pic>
      <p:sp>
        <p:nvSpPr>
          <p:cNvPr id="3" name="内容占位符 2"/>
          <p:cNvSpPr/>
          <p:nvPr>
            <p:ph sz="half" idx="2"/>
          </p:nvPr>
        </p:nvSpPr>
        <p:spPr>
          <a:xfrm>
            <a:off x="838200" y="1825625"/>
            <a:ext cx="5181600" cy="4351338"/>
          </a:xfrm>
        </p:spPr>
        <p:txBody>
          <a:bodyPr/>
          <a:p>
            <a:r>
              <a:rPr lang="en-US" altLang="zh-CN"/>
              <a:t>ViT</a:t>
            </a:r>
            <a:r>
              <a:rPr lang="zh-CN" altLang="en-US"/>
              <a:t>单一尺寸 （</a:t>
            </a:r>
            <a:r>
              <a:rPr lang="en-US" altLang="zh-CN"/>
              <a:t>16</a:t>
            </a:r>
            <a:r>
              <a:rPr lang="zh-CN" altLang="en-US"/>
              <a:t>倍下采样）作用于整个图片，对于密集型效果欠佳并且复杂度成平方增加</a:t>
            </a:r>
            <a:endParaRPr lang="zh-CN" altLang="en-US"/>
          </a:p>
          <a:p>
            <a:r>
              <a:rPr lang="en-US" altLang="zh-CN"/>
              <a:t>SwimTransformer</a:t>
            </a:r>
            <a:r>
              <a:rPr lang="zh-CN" altLang="en-US"/>
              <a:t>在小窗口进行，计算复杂度与窗口成线性关系</a:t>
            </a:r>
            <a:endParaRPr lang="zh-CN" altLang="en-US"/>
          </a:p>
          <a:p>
            <a:r>
              <a:rPr lang="zh-CN" altLang="en-US"/>
              <a:t>为实现卷积神经网络的类似功能，小窗口合成大窗口，在大窗口里可以看到</a:t>
            </a:r>
            <a:r>
              <a:rPr lang="en-US" altLang="zh-CN"/>
              <a:t>4</a:t>
            </a:r>
            <a:r>
              <a:rPr lang="zh-CN" altLang="en-US"/>
              <a:t>个小窗口的内容</a:t>
            </a:r>
            <a:endParaRPr lang="zh-CN" altLang="en-US"/>
          </a:p>
          <a:p>
            <a:r>
              <a:rPr lang="zh-CN" altLang="en-US"/>
              <a:t>这是骨干型的网络，能做密集型和图像分割的任务</a:t>
            </a:r>
            <a:endParaRPr lang="zh-CN" altLang="en-US"/>
          </a:p>
        </p:txBody>
      </p:sp>
    </p:spTree>
    <p:custDataLst>
      <p:tags r:id="rId2"/>
    </p:custData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a:spLocks noGrp="1"/>
          </p:cNvSpPr>
          <p:nvPr>
            <p:ph type="title"/>
          </p:nvPr>
        </p:nvSpPr>
        <p:spPr/>
        <p:txBody>
          <a:bodyPr>
            <a:normAutofit fontScale="90000"/>
          </a:bodyPr>
          <a:p>
            <a:r>
              <a:rPr lang="zh-CN" dirty="0">
                <a:sym typeface="+mn-ea"/>
              </a:rPr>
              <a:t>贡献总结</a:t>
            </a:r>
            <a:br>
              <a:rPr lang="zh-CN" dirty="0">
                <a:sym typeface="+mn-ea"/>
              </a:rPr>
            </a:br>
            <a:r>
              <a:rPr lang="zh-CN" dirty="0">
                <a:sym typeface="+mn-ea"/>
              </a:rPr>
              <a:t>注意力优势</a:t>
            </a:r>
            <a:endParaRPr lang="zh-CN" dirty="0">
              <a:sym typeface="+mn-ea"/>
            </a:endParaRPr>
          </a:p>
        </p:txBody>
      </p:sp>
      <p:sp>
        <p:nvSpPr>
          <p:cNvPr id="6" name="内容占位符 5"/>
          <p:cNvSpPr>
            <a:spLocks noGrp="1"/>
          </p:cNvSpPr>
          <p:nvPr>
            <p:ph sz="half" idx="1"/>
          </p:nvPr>
        </p:nvSpPr>
        <p:spPr/>
        <p:txBody>
          <a:bodyPr>
            <a:normAutofit/>
          </a:bodyPr>
          <a:p>
            <a:pPr marL="0" algn="l">
              <a:buNone/>
            </a:pPr>
            <a:r>
              <a:rPr lang="en-US" altLang="zh-CN"/>
              <a:t>  </a:t>
            </a:r>
            <a:r>
              <a:rPr lang="en-US" altLang="zh-CN" b="1"/>
              <a:t> </a:t>
            </a:r>
            <a:r>
              <a:rPr lang="en-US" altLang="zh-CN" sz="1200" b="1">
                <a:latin typeface="+mn-ea"/>
              </a:rPr>
              <a:t> </a:t>
            </a:r>
            <a:endParaRPr lang="zh-CN" altLang="en-US" sz="1600">
              <a:solidFill>
                <a:srgbClr val="FF0000"/>
              </a:solidFill>
            </a:endParaRPr>
          </a:p>
        </p:txBody>
      </p:sp>
      <p:sp>
        <p:nvSpPr>
          <p:cNvPr id="3" name="内容占位符 2"/>
          <p:cNvSpPr/>
          <p:nvPr>
            <p:ph sz="half" idx="2"/>
          </p:nvPr>
        </p:nvSpPr>
        <p:spPr>
          <a:xfrm>
            <a:off x="838200" y="1825625"/>
            <a:ext cx="5181600" cy="4351338"/>
          </a:xfrm>
        </p:spPr>
        <p:txBody>
          <a:bodyPr/>
          <a:p>
            <a:r>
              <a:rPr lang="zh-CN" altLang="en-US"/>
              <a:t>按照大窗口里面套小窗口的方式分割图片，之后向右下角移动两个小窗口（目的：带入窗口之间的注意力，增强窗口之间的联系，加强全局建模的能力）</a:t>
            </a:r>
            <a:endParaRPr lang="zh-CN" altLang="en-US"/>
          </a:p>
          <a:p>
            <a:r>
              <a:rPr lang="zh-CN" altLang="en-US"/>
              <a:t>推动</a:t>
            </a:r>
            <a:r>
              <a:rPr lang="en-US" altLang="zh-CN"/>
              <a:t>nlp</a:t>
            </a:r>
            <a:r>
              <a:rPr lang="zh-CN" altLang="en-US"/>
              <a:t>和</a:t>
            </a:r>
            <a:r>
              <a:rPr lang="en-US" altLang="zh-CN"/>
              <a:t>cv</a:t>
            </a:r>
            <a:r>
              <a:rPr lang="zh-CN" altLang="en-US"/>
              <a:t>紧密结合</a:t>
            </a:r>
            <a:endParaRPr lang="zh-CN" altLang="en-US"/>
          </a:p>
        </p:txBody>
      </p:sp>
      <p:pic>
        <p:nvPicPr>
          <p:cNvPr id="5" name="图片 4" descr="QQ截图20220217113602"/>
          <p:cNvPicPr>
            <a:picLocks noChangeAspect="1"/>
          </p:cNvPicPr>
          <p:nvPr/>
        </p:nvPicPr>
        <p:blipFill>
          <a:blip r:embed="rId1"/>
          <a:stretch>
            <a:fillRect/>
          </a:stretch>
        </p:blipFill>
        <p:spPr>
          <a:xfrm>
            <a:off x="6653530" y="1601470"/>
            <a:ext cx="5259070" cy="2292350"/>
          </a:xfrm>
          <a:prstGeom prst="rect">
            <a:avLst/>
          </a:prstGeom>
        </p:spPr>
      </p:pic>
    </p:spTree>
    <p:custDataLst>
      <p:tags r:id="rId2"/>
    </p:custData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结构图</a:t>
            </a:r>
            <a:endParaRPr lang="zh-CN" altLang="en-US"/>
          </a:p>
        </p:txBody>
      </p:sp>
      <p:sp>
        <p:nvSpPr>
          <p:cNvPr id="7" name="文本框 6"/>
          <p:cNvSpPr txBox="1"/>
          <p:nvPr/>
        </p:nvSpPr>
        <p:spPr>
          <a:xfrm>
            <a:off x="325755" y="4291330"/>
            <a:ext cx="11251565" cy="2676525"/>
          </a:xfrm>
          <a:prstGeom prst="rect">
            <a:avLst/>
          </a:prstGeom>
          <a:noFill/>
        </p:spPr>
        <p:txBody>
          <a:bodyPr wrap="square" rtlCol="0">
            <a:spAutoFit/>
          </a:bodyPr>
          <a:p>
            <a:r>
              <a:rPr lang="en-US" altLang="zh-CN"/>
              <a:t>     </a:t>
            </a:r>
            <a:r>
              <a:rPr sz="1200"/>
              <a:t>An overview of the Swin Transformer architecture is presented in Figure 3, which illustrates the tiny version (SwinT). It first splits an input RGB image into non-overlapping patches by a patch splitting module, like ViT. Each patch is treated as a “token” and its feature is set as a concatenation of the raw pixel RGB values. In our implementation, </a:t>
            </a:r>
            <a:r>
              <a:rPr sz="1200">
                <a:solidFill>
                  <a:srgbClr val="FF0000"/>
                </a:solidFill>
              </a:rPr>
              <a:t>we use a patch size of 4 × 4 and thus the feature dimension of each patch is 4 × 4 × 3 = 48</a:t>
            </a:r>
            <a:r>
              <a:rPr sz="1200"/>
              <a:t>. A linear embedding layer is applied on this raw-valued feature to project it to an arbitrary dimension (denoted as C).Several Transformer blocks with modified self-attention computation (Swin Transformer blocks) are applied on these patch tokens. The Transformer blocks maintain the number of tokens (H</a:t>
            </a:r>
            <a:r>
              <a:rPr lang="en-US" sz="1200"/>
              <a:t>/</a:t>
            </a:r>
            <a:r>
              <a:rPr sz="1200"/>
              <a:t>4 × W</a:t>
            </a:r>
            <a:r>
              <a:rPr lang="en-US" sz="1200"/>
              <a:t>/</a:t>
            </a:r>
            <a:r>
              <a:rPr sz="1200"/>
              <a:t>4 ), and together with the linear embedding are referred to as “Stage 1”. To produce a hierarchical representation, the number of tokens is reduced by patch merging layers as the network gets deeper. The first patch merging layer concatenates the features of each group of 2 × 2 neighboring patches, and applies a linear layer on the 4C-dimensional concatenated features. This reduces the number of tokens by a multiple of 2×2 = 4 (2× downsampling of resolution), and the output dimension is set to 2C. Swin Transformer blocks are applied afterwards for feature transformation, with the resolution kept at H8 × W8 . This first block of patch merging and feature transformation is denoted as “Stage 2”. The procedure is repeated twice, as “Stage 3” and “Stage 4”, with output resolutions of 16 H × W16 and 32 H × W32 , respectively. These stages jointly produce a hierarchical representation,with the same feature map resolutions as those of typical convolutional networks, e.g., VGG [52] and ResNet [30]. As a result, the proposed architecture can conveniently replace the backbone networks in existing methods for various vision tasks</a:t>
            </a:r>
            <a:endParaRPr sz="1200"/>
          </a:p>
          <a:p>
            <a:endParaRPr lang="zh-CN" altLang="en-US"/>
          </a:p>
        </p:txBody>
      </p:sp>
      <p:pic>
        <p:nvPicPr>
          <p:cNvPr id="3" name="图片 2" descr="QQ截图20220217122510"/>
          <p:cNvPicPr>
            <a:picLocks noChangeAspect="1"/>
          </p:cNvPicPr>
          <p:nvPr/>
        </p:nvPicPr>
        <p:blipFill>
          <a:blip r:embed="rId1"/>
          <a:stretch>
            <a:fillRect/>
          </a:stretch>
        </p:blipFill>
        <p:spPr>
          <a:xfrm>
            <a:off x="984885" y="1313815"/>
            <a:ext cx="10058400" cy="3043555"/>
          </a:xfrm>
          <a:prstGeom prst="rect">
            <a:avLst/>
          </a:prstGeom>
        </p:spPr>
      </p:pic>
    </p:spTree>
    <p:custDataLst>
      <p:tags r:id="rId2"/>
    </p:custData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Swim Transformer Block</a:t>
            </a:r>
            <a:endParaRPr lang="en-US" altLang="zh-CN"/>
          </a:p>
        </p:txBody>
      </p:sp>
      <p:sp>
        <p:nvSpPr>
          <p:cNvPr id="4" name="内容占位符 3"/>
          <p:cNvSpPr>
            <a:spLocks noGrp="1"/>
          </p:cNvSpPr>
          <p:nvPr>
            <p:ph sz="half" idx="1"/>
          </p:nvPr>
        </p:nvSpPr>
        <p:spPr/>
        <p:txBody>
          <a:bodyPr>
            <a:normAutofit fontScale="80000"/>
          </a:bodyPr>
          <a:p>
            <a:r>
              <a:rPr lang="en-US" altLang="zh-CN"/>
              <a:t>     </a:t>
            </a:r>
            <a:r>
              <a:rPr lang="zh-CN" altLang="en-US"/>
              <a:t>Swin Transformer is built by replacing the standard multi-head self attention (MSA) module in a Transformer block by a module based on shifted windows (described in Section 3.2), with other layers kept the same. As illustrated in Figure 3(b), a Swin Transformer block consists of a shifted window based MSA module, followed by a 2-layer MLP with GELU nonlinearity in between. A LayerNorm (LN) layer is applied before each MSA module and each MLP, and a residual connection is applied after each module</a:t>
            </a:r>
            <a:endParaRPr lang="zh-CN" altLang="en-US"/>
          </a:p>
        </p:txBody>
      </p:sp>
      <p:graphicFrame>
        <p:nvGraphicFramePr>
          <p:cNvPr id="6" name="内容占位符 5"/>
          <p:cNvGraphicFramePr/>
          <p:nvPr>
            <p:ph sz="half" idx="2"/>
          </p:nvPr>
        </p:nvGraphicFramePr>
        <p:xfrm>
          <a:off x="9022715" y="222250"/>
          <a:ext cx="1440000" cy="1468630"/>
        </p:xfrm>
        <a:graphic>
          <a:graphicData uri="http://schemas.openxmlformats.org/drawingml/2006/table">
            <a:tbl>
              <a:tblPr firstRow="1" bandRow="1">
                <a:tableStyleId>{5C22544A-7EE6-4342-B048-85BDC9FD1C3A}</a:tableStyleId>
              </a:tblPr>
              <a:tblGrid>
                <a:gridCol w="360000"/>
                <a:gridCol w="360000"/>
                <a:gridCol w="360000"/>
                <a:gridCol w="360000"/>
              </a:tblGrid>
              <a:tr h="367030">
                <a:tc>
                  <a:txBody>
                    <a:bodyPr/>
                    <a:p>
                      <a:pPr>
                        <a:buNone/>
                      </a:pPr>
                      <a:r>
                        <a:rPr lang="en-US" altLang="zh-CN">
                          <a:solidFill>
                            <a:schemeClr val="tx1"/>
                          </a:solidFill>
                        </a:rPr>
                        <a:t>1</a:t>
                      </a:r>
                      <a:endParaRPr lang="en-US" altLang="zh-CN">
                        <a:solidFill>
                          <a:schemeClr val="tx1"/>
                        </a:solidFill>
                      </a:endParaRPr>
                    </a:p>
                  </a:txBody>
                  <a:tcPr/>
                </a:tc>
                <a:tc>
                  <a:txBody>
                    <a:bodyPr/>
                    <a:p>
                      <a:pPr>
                        <a:buNone/>
                      </a:pPr>
                      <a:r>
                        <a:rPr lang="en-US" altLang="zh-CN">
                          <a:solidFill>
                            <a:schemeClr val="tx1"/>
                          </a:solidFill>
                        </a:rPr>
                        <a:t>2</a:t>
                      </a:r>
                      <a:endParaRPr lang="en-US" altLang="zh-CN">
                        <a:solidFill>
                          <a:schemeClr val="tx1"/>
                        </a:solidFill>
                      </a:endParaRPr>
                    </a:p>
                  </a:txBody>
                  <a:tcPr/>
                </a:tc>
                <a:tc>
                  <a:txBody>
                    <a:bodyPr/>
                    <a:p>
                      <a:pPr>
                        <a:buNone/>
                      </a:pPr>
                      <a:r>
                        <a:rPr lang="en-US" altLang="zh-CN">
                          <a:solidFill>
                            <a:schemeClr val="tx1"/>
                          </a:solidFill>
                        </a:rPr>
                        <a:t>1</a:t>
                      </a:r>
                      <a:endParaRPr lang="en-US" altLang="zh-CN">
                        <a:solidFill>
                          <a:schemeClr val="tx1"/>
                        </a:solidFill>
                      </a:endParaRPr>
                    </a:p>
                  </a:txBody>
                  <a:tcPr/>
                </a:tc>
                <a:tc>
                  <a:txBody>
                    <a:bodyPr/>
                    <a:p>
                      <a:pPr>
                        <a:buNone/>
                      </a:pPr>
                      <a:r>
                        <a:rPr lang="en-US" altLang="zh-CN">
                          <a:solidFill>
                            <a:schemeClr val="tx1"/>
                          </a:solidFill>
                        </a:rPr>
                        <a:t>2</a:t>
                      </a:r>
                      <a:endParaRPr lang="en-US" altLang="zh-CN">
                        <a:solidFill>
                          <a:schemeClr val="tx1"/>
                        </a:solidFill>
                      </a:endParaRPr>
                    </a:p>
                  </a:txBody>
                  <a:tcPr/>
                </a:tc>
              </a:tr>
              <a:tr h="367200">
                <a:tc>
                  <a:txBody>
                    <a:bodyPr/>
                    <a:p>
                      <a:pPr>
                        <a:buNone/>
                      </a:pPr>
                      <a:r>
                        <a:rPr lang="en-US" altLang="zh-CN"/>
                        <a:t>3</a:t>
                      </a:r>
                      <a:endParaRPr lang="en-US" altLang="zh-CN"/>
                    </a:p>
                  </a:txBody>
                  <a:tcPr/>
                </a:tc>
                <a:tc>
                  <a:txBody>
                    <a:bodyPr/>
                    <a:p>
                      <a:pPr>
                        <a:buNone/>
                      </a:pPr>
                      <a:r>
                        <a:rPr lang="en-US" altLang="zh-CN"/>
                        <a:t>4</a:t>
                      </a:r>
                      <a:endParaRPr lang="en-US" altLang="zh-CN"/>
                    </a:p>
                  </a:txBody>
                  <a:tcPr/>
                </a:tc>
                <a:tc>
                  <a:txBody>
                    <a:bodyPr/>
                    <a:p>
                      <a:pPr>
                        <a:buNone/>
                      </a:pPr>
                      <a:r>
                        <a:rPr lang="en-US" altLang="zh-CN"/>
                        <a:t>3</a:t>
                      </a:r>
                      <a:endParaRPr lang="en-US" altLang="zh-CN"/>
                    </a:p>
                  </a:txBody>
                  <a:tcPr/>
                </a:tc>
                <a:tc>
                  <a:txBody>
                    <a:bodyPr/>
                    <a:p>
                      <a:pPr>
                        <a:buNone/>
                      </a:pPr>
                      <a:r>
                        <a:rPr lang="en-US" altLang="zh-CN"/>
                        <a:t>4</a:t>
                      </a:r>
                      <a:endParaRPr lang="en-US" altLang="zh-CN"/>
                    </a:p>
                  </a:txBody>
                  <a:tcPr/>
                </a:tc>
              </a:tr>
              <a:tr h="367200">
                <a:tc>
                  <a:txBody>
                    <a:bodyPr/>
                    <a:p>
                      <a:pPr>
                        <a:buNone/>
                      </a:pPr>
                      <a:r>
                        <a:rPr lang="en-US" altLang="zh-CN"/>
                        <a:t>1</a:t>
                      </a:r>
                      <a:endParaRPr lang="en-US" altLang="zh-CN"/>
                    </a:p>
                  </a:txBody>
                  <a:tcPr/>
                </a:tc>
                <a:tc>
                  <a:txBody>
                    <a:bodyPr/>
                    <a:p>
                      <a:pPr>
                        <a:buNone/>
                      </a:pPr>
                      <a:r>
                        <a:rPr lang="en-US" altLang="zh-CN"/>
                        <a:t>2</a:t>
                      </a:r>
                      <a:endParaRPr lang="en-US" altLang="zh-CN"/>
                    </a:p>
                  </a:txBody>
                  <a:tcPr/>
                </a:tc>
                <a:tc>
                  <a:txBody>
                    <a:bodyPr/>
                    <a:p>
                      <a:pPr>
                        <a:buNone/>
                      </a:pPr>
                      <a:r>
                        <a:rPr lang="en-US" altLang="zh-CN"/>
                        <a:t>1</a:t>
                      </a:r>
                      <a:endParaRPr lang="en-US" altLang="zh-CN"/>
                    </a:p>
                  </a:txBody>
                  <a:tcPr/>
                </a:tc>
                <a:tc>
                  <a:txBody>
                    <a:bodyPr/>
                    <a:p>
                      <a:pPr>
                        <a:buNone/>
                      </a:pPr>
                      <a:r>
                        <a:rPr lang="en-US" altLang="zh-CN"/>
                        <a:t>2</a:t>
                      </a:r>
                      <a:endParaRPr lang="en-US" altLang="zh-CN"/>
                    </a:p>
                  </a:txBody>
                  <a:tcPr/>
                </a:tc>
              </a:tr>
              <a:tr h="367200">
                <a:tc>
                  <a:txBody>
                    <a:bodyPr/>
                    <a:p>
                      <a:pPr>
                        <a:buNone/>
                      </a:pPr>
                      <a:r>
                        <a:rPr lang="en-US" altLang="zh-CN"/>
                        <a:t>3</a:t>
                      </a:r>
                      <a:endParaRPr lang="en-US" altLang="zh-CN"/>
                    </a:p>
                  </a:txBody>
                  <a:tcPr/>
                </a:tc>
                <a:tc>
                  <a:txBody>
                    <a:bodyPr/>
                    <a:p>
                      <a:pPr>
                        <a:buNone/>
                      </a:pPr>
                      <a:r>
                        <a:rPr lang="en-US" altLang="zh-CN"/>
                        <a:t>4</a:t>
                      </a:r>
                      <a:endParaRPr lang="en-US" altLang="zh-CN"/>
                    </a:p>
                  </a:txBody>
                  <a:tcPr/>
                </a:tc>
                <a:tc>
                  <a:txBody>
                    <a:bodyPr/>
                    <a:p>
                      <a:pPr>
                        <a:buNone/>
                      </a:pPr>
                      <a:r>
                        <a:rPr lang="en-US" altLang="zh-CN"/>
                        <a:t>3</a:t>
                      </a:r>
                      <a:endParaRPr lang="en-US" altLang="zh-CN"/>
                    </a:p>
                  </a:txBody>
                  <a:tcPr/>
                </a:tc>
                <a:tc>
                  <a:txBody>
                    <a:bodyPr/>
                    <a:p>
                      <a:pPr>
                        <a:buNone/>
                      </a:pPr>
                      <a:r>
                        <a:rPr lang="en-US" altLang="zh-CN"/>
                        <a:t>4</a:t>
                      </a:r>
                      <a:endParaRPr lang="en-US" altLang="zh-CN"/>
                    </a:p>
                  </a:txBody>
                  <a:tcPr/>
                </a:tc>
              </a:tr>
            </a:tbl>
          </a:graphicData>
        </a:graphic>
      </p:graphicFrame>
      <p:graphicFrame>
        <p:nvGraphicFramePr>
          <p:cNvPr id="7" name="表格 6"/>
          <p:cNvGraphicFramePr/>
          <p:nvPr/>
        </p:nvGraphicFramePr>
        <p:xfrm>
          <a:off x="8554085" y="2004695"/>
          <a:ext cx="720090" cy="734230"/>
        </p:xfrm>
        <a:graphic>
          <a:graphicData uri="http://schemas.openxmlformats.org/drawingml/2006/table">
            <a:tbl>
              <a:tblPr firstRow="1" bandRow="1">
                <a:tableStyleId>{5C22544A-7EE6-4342-B048-85BDC9FD1C3A}</a:tableStyleId>
              </a:tblPr>
              <a:tblGrid>
                <a:gridCol w="360045"/>
                <a:gridCol w="360000"/>
              </a:tblGrid>
              <a:tr h="367030">
                <a:tc>
                  <a:txBody>
                    <a:bodyPr/>
                    <a:p>
                      <a:pPr>
                        <a:buNone/>
                      </a:pPr>
                      <a:r>
                        <a:rPr lang="en-US" altLang="zh-CN">
                          <a:solidFill>
                            <a:schemeClr val="tx1"/>
                          </a:solidFill>
                        </a:rPr>
                        <a:t>1</a:t>
                      </a:r>
                      <a:endParaRPr lang="en-US" altLang="zh-CN">
                        <a:solidFill>
                          <a:schemeClr val="tx1"/>
                        </a:solidFill>
                      </a:endParaRPr>
                    </a:p>
                  </a:txBody>
                  <a:tcPr/>
                </a:tc>
                <a:tc>
                  <a:txBody>
                    <a:bodyPr/>
                    <a:p>
                      <a:pPr>
                        <a:buNone/>
                      </a:pPr>
                      <a:r>
                        <a:rPr lang="en-US" altLang="zh-CN">
                          <a:solidFill>
                            <a:schemeClr val="tx1"/>
                          </a:solidFill>
                        </a:rPr>
                        <a:t>1</a:t>
                      </a:r>
                      <a:endParaRPr lang="en-US" altLang="zh-CN">
                        <a:solidFill>
                          <a:schemeClr val="tx1"/>
                        </a:solidFill>
                      </a:endParaRPr>
                    </a:p>
                  </a:txBody>
                  <a:tcPr/>
                </a:tc>
              </a:tr>
              <a:tr h="367200">
                <a:tc>
                  <a:txBody>
                    <a:bodyPr/>
                    <a:p>
                      <a:pPr>
                        <a:buNone/>
                      </a:pPr>
                      <a:r>
                        <a:rPr lang="en-US" altLang="zh-CN"/>
                        <a:t>1</a:t>
                      </a:r>
                      <a:endParaRPr lang="en-US" altLang="zh-CN"/>
                    </a:p>
                  </a:txBody>
                  <a:tcPr/>
                </a:tc>
                <a:tc>
                  <a:txBody>
                    <a:bodyPr/>
                    <a:p>
                      <a:pPr>
                        <a:buNone/>
                      </a:pPr>
                      <a:r>
                        <a:rPr lang="en-US" altLang="zh-CN"/>
                        <a:t>1</a:t>
                      </a:r>
                      <a:endParaRPr lang="en-US" altLang="zh-CN"/>
                    </a:p>
                  </a:txBody>
                  <a:tcPr/>
                </a:tc>
              </a:tr>
            </a:tbl>
          </a:graphicData>
        </a:graphic>
      </p:graphicFrame>
      <p:graphicFrame>
        <p:nvGraphicFramePr>
          <p:cNvPr id="8" name="表格 7"/>
          <p:cNvGraphicFramePr/>
          <p:nvPr/>
        </p:nvGraphicFramePr>
        <p:xfrm>
          <a:off x="9484995" y="2004060"/>
          <a:ext cx="720090" cy="734695"/>
        </p:xfrm>
        <a:graphic>
          <a:graphicData uri="http://schemas.openxmlformats.org/drawingml/2006/table">
            <a:tbl>
              <a:tblPr firstRow="1" bandRow="1">
                <a:tableStyleId>{5C22544A-7EE6-4342-B048-85BDC9FD1C3A}</a:tableStyleId>
              </a:tblPr>
              <a:tblGrid>
                <a:gridCol w="360045"/>
                <a:gridCol w="360000"/>
              </a:tblGrid>
              <a:tr h="367200">
                <a:tc>
                  <a:txBody>
                    <a:bodyPr/>
                    <a:p>
                      <a:pPr>
                        <a:buNone/>
                      </a:pPr>
                      <a:r>
                        <a:rPr lang="en-US" altLang="zh-CN">
                          <a:solidFill>
                            <a:schemeClr val="tx1"/>
                          </a:solidFill>
                        </a:rPr>
                        <a:t>2</a:t>
                      </a:r>
                      <a:endParaRPr lang="en-US" altLang="zh-CN">
                        <a:solidFill>
                          <a:schemeClr val="tx1"/>
                        </a:solidFill>
                      </a:endParaRPr>
                    </a:p>
                  </a:txBody>
                  <a:tcPr/>
                </a:tc>
                <a:tc>
                  <a:txBody>
                    <a:bodyPr/>
                    <a:p>
                      <a:pPr>
                        <a:buNone/>
                      </a:pPr>
                      <a:r>
                        <a:rPr lang="en-US" altLang="zh-CN">
                          <a:solidFill>
                            <a:schemeClr val="tx1"/>
                          </a:solidFill>
                        </a:rPr>
                        <a:t>2</a:t>
                      </a:r>
                      <a:endParaRPr lang="en-US" altLang="zh-CN">
                        <a:solidFill>
                          <a:schemeClr val="tx1"/>
                        </a:solidFill>
                      </a:endParaRPr>
                    </a:p>
                  </a:txBody>
                  <a:tcPr/>
                </a:tc>
              </a:tr>
              <a:tr h="367200">
                <a:tc>
                  <a:txBody>
                    <a:bodyPr/>
                    <a:p>
                      <a:pPr>
                        <a:buNone/>
                      </a:pPr>
                      <a:r>
                        <a:rPr lang="en-US" altLang="zh-CN"/>
                        <a:t>2</a:t>
                      </a:r>
                      <a:endParaRPr lang="en-US" altLang="zh-CN"/>
                    </a:p>
                  </a:txBody>
                  <a:tcPr/>
                </a:tc>
                <a:tc>
                  <a:txBody>
                    <a:bodyPr/>
                    <a:p>
                      <a:pPr>
                        <a:buNone/>
                      </a:pPr>
                      <a:r>
                        <a:rPr lang="en-US" altLang="zh-CN"/>
                        <a:t>2</a:t>
                      </a:r>
                      <a:endParaRPr lang="en-US" altLang="zh-CN"/>
                    </a:p>
                  </a:txBody>
                  <a:tcPr/>
                </a:tc>
              </a:tr>
            </a:tbl>
          </a:graphicData>
        </a:graphic>
      </p:graphicFrame>
      <p:graphicFrame>
        <p:nvGraphicFramePr>
          <p:cNvPr id="9" name="表格 8"/>
          <p:cNvGraphicFramePr/>
          <p:nvPr/>
        </p:nvGraphicFramePr>
        <p:xfrm>
          <a:off x="8554085" y="2915285"/>
          <a:ext cx="720090" cy="767715"/>
        </p:xfrm>
        <a:graphic>
          <a:graphicData uri="http://schemas.openxmlformats.org/drawingml/2006/table">
            <a:tbl>
              <a:tblPr firstRow="1" bandRow="1">
                <a:tableStyleId>{5C22544A-7EE6-4342-B048-85BDC9FD1C3A}</a:tableStyleId>
              </a:tblPr>
              <a:tblGrid>
                <a:gridCol w="360045"/>
                <a:gridCol w="360045"/>
              </a:tblGrid>
              <a:tr h="0">
                <a:tc>
                  <a:txBody>
                    <a:bodyPr/>
                    <a:p>
                      <a:pPr>
                        <a:buNone/>
                      </a:pPr>
                      <a:r>
                        <a:rPr lang="en-US" altLang="zh-CN">
                          <a:solidFill>
                            <a:schemeClr val="tx1"/>
                          </a:solidFill>
                        </a:rPr>
                        <a:t>3</a:t>
                      </a:r>
                      <a:endParaRPr lang="en-US" altLang="zh-CN">
                        <a:solidFill>
                          <a:schemeClr val="tx1"/>
                        </a:solidFill>
                      </a:endParaRPr>
                    </a:p>
                  </a:txBody>
                  <a:tcPr/>
                </a:tc>
                <a:tc>
                  <a:txBody>
                    <a:bodyPr/>
                    <a:p>
                      <a:pPr>
                        <a:buNone/>
                      </a:pPr>
                      <a:r>
                        <a:rPr lang="en-US" altLang="zh-CN">
                          <a:solidFill>
                            <a:schemeClr val="tx1"/>
                          </a:solidFill>
                        </a:rPr>
                        <a:t>3</a:t>
                      </a:r>
                      <a:endParaRPr lang="en-US" altLang="zh-CN">
                        <a:solidFill>
                          <a:schemeClr val="tx1"/>
                        </a:solidFill>
                      </a:endParaRPr>
                    </a:p>
                  </a:txBody>
                  <a:tcPr/>
                </a:tc>
              </a:tr>
              <a:tr h="401955">
                <a:tc>
                  <a:txBody>
                    <a:bodyPr/>
                    <a:p>
                      <a:pPr>
                        <a:buNone/>
                      </a:pPr>
                      <a:r>
                        <a:rPr lang="en-US" altLang="zh-CN"/>
                        <a:t>3</a:t>
                      </a:r>
                      <a:endParaRPr lang="en-US" altLang="zh-CN"/>
                    </a:p>
                  </a:txBody>
                  <a:tcPr/>
                </a:tc>
                <a:tc>
                  <a:txBody>
                    <a:bodyPr/>
                    <a:p>
                      <a:pPr>
                        <a:buNone/>
                      </a:pPr>
                      <a:r>
                        <a:rPr lang="en-US" altLang="zh-CN"/>
                        <a:t>3</a:t>
                      </a:r>
                      <a:endParaRPr lang="en-US" altLang="zh-CN"/>
                    </a:p>
                  </a:txBody>
                  <a:tcPr/>
                </a:tc>
              </a:tr>
            </a:tbl>
          </a:graphicData>
        </a:graphic>
      </p:graphicFrame>
      <p:graphicFrame>
        <p:nvGraphicFramePr>
          <p:cNvPr id="10" name="表格 9"/>
          <p:cNvGraphicFramePr/>
          <p:nvPr/>
        </p:nvGraphicFramePr>
        <p:xfrm>
          <a:off x="9484995" y="2915285"/>
          <a:ext cx="720090" cy="773430"/>
        </p:xfrm>
        <a:graphic>
          <a:graphicData uri="http://schemas.openxmlformats.org/drawingml/2006/table">
            <a:tbl>
              <a:tblPr firstRow="1" bandRow="1">
                <a:tableStyleId>{5C22544A-7EE6-4342-B048-85BDC9FD1C3A}</a:tableStyleId>
              </a:tblPr>
              <a:tblGrid>
                <a:gridCol w="369570"/>
                <a:gridCol w="350520"/>
              </a:tblGrid>
              <a:tr h="367030">
                <a:tc>
                  <a:txBody>
                    <a:bodyPr/>
                    <a:p>
                      <a:pPr>
                        <a:buNone/>
                      </a:pPr>
                      <a:r>
                        <a:rPr lang="en-US" altLang="zh-CN">
                          <a:solidFill>
                            <a:schemeClr val="tx1"/>
                          </a:solidFill>
                        </a:rPr>
                        <a:t>4</a:t>
                      </a:r>
                      <a:endParaRPr lang="en-US" altLang="zh-CN">
                        <a:solidFill>
                          <a:schemeClr val="tx1"/>
                        </a:solidFill>
                      </a:endParaRPr>
                    </a:p>
                  </a:txBody>
                  <a:tcPr/>
                </a:tc>
                <a:tc>
                  <a:txBody>
                    <a:bodyPr/>
                    <a:p>
                      <a:pPr>
                        <a:buNone/>
                      </a:pPr>
                      <a:r>
                        <a:rPr lang="en-US" altLang="zh-CN">
                          <a:solidFill>
                            <a:schemeClr val="tx1"/>
                          </a:solidFill>
                        </a:rPr>
                        <a:t>4</a:t>
                      </a:r>
                      <a:endParaRPr lang="en-US" altLang="zh-CN">
                        <a:solidFill>
                          <a:schemeClr val="tx1"/>
                        </a:solidFill>
                      </a:endParaRPr>
                    </a:p>
                  </a:txBody>
                  <a:tcPr/>
                </a:tc>
              </a:tr>
              <a:tr h="406400">
                <a:tc>
                  <a:txBody>
                    <a:bodyPr/>
                    <a:p>
                      <a:pPr>
                        <a:buNone/>
                      </a:pPr>
                      <a:r>
                        <a:rPr lang="en-US" altLang="zh-CN"/>
                        <a:t>4</a:t>
                      </a:r>
                      <a:endParaRPr lang="en-US" altLang="zh-CN"/>
                    </a:p>
                  </a:txBody>
                  <a:tcPr/>
                </a:tc>
                <a:tc>
                  <a:txBody>
                    <a:bodyPr/>
                    <a:p>
                      <a:pPr>
                        <a:buNone/>
                      </a:pPr>
                      <a:r>
                        <a:rPr lang="en-US" altLang="zh-CN"/>
                        <a:t>4</a:t>
                      </a:r>
                      <a:endParaRPr lang="en-US" altLang="zh-CN"/>
                    </a:p>
                  </a:txBody>
                  <a:tcPr/>
                </a:tc>
              </a:tr>
            </a:tbl>
          </a:graphicData>
        </a:graphic>
      </p:graphicFrame>
      <p:graphicFrame>
        <p:nvGraphicFramePr>
          <p:cNvPr id="13" name="表格 12"/>
          <p:cNvGraphicFramePr/>
          <p:nvPr/>
        </p:nvGraphicFramePr>
        <p:xfrm>
          <a:off x="9484995" y="4206240"/>
          <a:ext cx="720090" cy="773430"/>
        </p:xfrm>
        <a:graphic>
          <a:graphicData uri="http://schemas.openxmlformats.org/drawingml/2006/table">
            <a:tbl>
              <a:tblPr firstRow="1" bandRow="1">
                <a:tableStyleId>{5C22544A-7EE6-4342-B048-85BDC9FD1C3A}</a:tableStyleId>
              </a:tblPr>
              <a:tblGrid>
                <a:gridCol w="369570"/>
                <a:gridCol w="350520"/>
              </a:tblGrid>
              <a:tr h="367030">
                <a:tc>
                  <a:txBody>
                    <a:bodyPr/>
                    <a:p>
                      <a:pPr>
                        <a:buNone/>
                      </a:pPr>
                      <a:r>
                        <a:rPr lang="en-US" altLang="zh-CN">
                          <a:solidFill>
                            <a:schemeClr val="tx1"/>
                          </a:solidFill>
                        </a:rPr>
                        <a:t>4</a:t>
                      </a:r>
                      <a:endParaRPr lang="en-US" altLang="zh-CN">
                        <a:solidFill>
                          <a:schemeClr val="tx1"/>
                        </a:solidFill>
                      </a:endParaRPr>
                    </a:p>
                  </a:txBody>
                  <a:tcPr/>
                </a:tc>
                <a:tc>
                  <a:txBody>
                    <a:bodyPr/>
                    <a:p>
                      <a:pPr>
                        <a:buNone/>
                      </a:pPr>
                      <a:r>
                        <a:rPr lang="en-US" altLang="zh-CN">
                          <a:solidFill>
                            <a:schemeClr val="tx1"/>
                          </a:solidFill>
                        </a:rPr>
                        <a:t>4</a:t>
                      </a:r>
                      <a:endParaRPr lang="en-US" altLang="zh-CN">
                        <a:solidFill>
                          <a:schemeClr val="tx1"/>
                        </a:solidFill>
                      </a:endParaRPr>
                    </a:p>
                  </a:txBody>
                  <a:tcPr/>
                </a:tc>
              </a:tr>
              <a:tr h="406400">
                <a:tc>
                  <a:txBody>
                    <a:bodyPr/>
                    <a:p>
                      <a:pPr>
                        <a:buNone/>
                      </a:pPr>
                      <a:r>
                        <a:rPr lang="en-US" altLang="zh-CN"/>
                        <a:t>4</a:t>
                      </a:r>
                      <a:endParaRPr lang="en-US" altLang="zh-CN"/>
                    </a:p>
                  </a:txBody>
                  <a:tcPr/>
                </a:tc>
                <a:tc>
                  <a:txBody>
                    <a:bodyPr/>
                    <a:p>
                      <a:pPr>
                        <a:buNone/>
                      </a:pPr>
                      <a:r>
                        <a:rPr lang="en-US" altLang="zh-CN"/>
                        <a:t>4</a:t>
                      </a:r>
                      <a:endParaRPr lang="en-US" altLang="zh-CN"/>
                    </a:p>
                  </a:txBody>
                  <a:tcPr/>
                </a:tc>
              </a:tr>
            </a:tbl>
          </a:graphicData>
        </a:graphic>
      </p:graphicFrame>
      <p:graphicFrame>
        <p:nvGraphicFramePr>
          <p:cNvPr id="14" name="表格 13"/>
          <p:cNvGraphicFramePr/>
          <p:nvPr/>
        </p:nvGraphicFramePr>
        <p:xfrm>
          <a:off x="9274175" y="4431030"/>
          <a:ext cx="720090" cy="767715"/>
        </p:xfrm>
        <a:graphic>
          <a:graphicData uri="http://schemas.openxmlformats.org/drawingml/2006/table">
            <a:tbl>
              <a:tblPr firstRow="1" bandRow="1">
                <a:tableStyleId>{5C22544A-7EE6-4342-B048-85BDC9FD1C3A}</a:tableStyleId>
              </a:tblPr>
              <a:tblGrid>
                <a:gridCol w="360045"/>
                <a:gridCol w="360045"/>
              </a:tblGrid>
              <a:tr h="0">
                <a:tc>
                  <a:txBody>
                    <a:bodyPr/>
                    <a:p>
                      <a:pPr>
                        <a:buNone/>
                      </a:pPr>
                      <a:r>
                        <a:rPr lang="en-US" altLang="zh-CN">
                          <a:solidFill>
                            <a:schemeClr val="tx1"/>
                          </a:solidFill>
                        </a:rPr>
                        <a:t>3</a:t>
                      </a:r>
                      <a:endParaRPr lang="en-US" altLang="zh-CN">
                        <a:solidFill>
                          <a:schemeClr val="tx1"/>
                        </a:solidFill>
                      </a:endParaRPr>
                    </a:p>
                  </a:txBody>
                  <a:tcPr/>
                </a:tc>
                <a:tc>
                  <a:txBody>
                    <a:bodyPr/>
                    <a:p>
                      <a:pPr>
                        <a:buNone/>
                      </a:pPr>
                      <a:r>
                        <a:rPr lang="en-US" altLang="zh-CN">
                          <a:solidFill>
                            <a:schemeClr val="tx1"/>
                          </a:solidFill>
                        </a:rPr>
                        <a:t>3</a:t>
                      </a:r>
                      <a:endParaRPr lang="en-US" altLang="zh-CN">
                        <a:solidFill>
                          <a:schemeClr val="tx1"/>
                        </a:solidFill>
                      </a:endParaRPr>
                    </a:p>
                  </a:txBody>
                  <a:tcPr/>
                </a:tc>
              </a:tr>
              <a:tr h="401955">
                <a:tc>
                  <a:txBody>
                    <a:bodyPr/>
                    <a:p>
                      <a:pPr>
                        <a:buNone/>
                      </a:pPr>
                      <a:r>
                        <a:rPr lang="en-US" altLang="zh-CN"/>
                        <a:t>3</a:t>
                      </a:r>
                      <a:endParaRPr lang="en-US" altLang="zh-CN"/>
                    </a:p>
                  </a:txBody>
                  <a:tcPr/>
                </a:tc>
                <a:tc>
                  <a:txBody>
                    <a:bodyPr/>
                    <a:p>
                      <a:pPr>
                        <a:buNone/>
                      </a:pPr>
                      <a:r>
                        <a:rPr lang="en-US" altLang="zh-CN"/>
                        <a:t>3</a:t>
                      </a:r>
                      <a:endParaRPr lang="en-US" altLang="zh-CN"/>
                    </a:p>
                  </a:txBody>
                  <a:tcPr/>
                </a:tc>
              </a:tr>
            </a:tbl>
          </a:graphicData>
        </a:graphic>
      </p:graphicFrame>
      <p:graphicFrame>
        <p:nvGraphicFramePr>
          <p:cNvPr id="15" name="表格 14"/>
          <p:cNvGraphicFramePr/>
          <p:nvPr/>
        </p:nvGraphicFramePr>
        <p:xfrm>
          <a:off x="9022715" y="4633595"/>
          <a:ext cx="720090" cy="732790"/>
        </p:xfrm>
        <a:graphic>
          <a:graphicData uri="http://schemas.openxmlformats.org/drawingml/2006/table">
            <a:tbl>
              <a:tblPr firstRow="1" bandRow="1">
                <a:tableStyleId>{5C22544A-7EE6-4342-B048-85BDC9FD1C3A}</a:tableStyleId>
              </a:tblPr>
              <a:tblGrid>
                <a:gridCol w="360045"/>
                <a:gridCol w="360000"/>
              </a:tblGrid>
              <a:tr h="0">
                <a:tc>
                  <a:txBody>
                    <a:bodyPr/>
                    <a:p>
                      <a:pPr>
                        <a:buNone/>
                      </a:pPr>
                      <a:r>
                        <a:rPr lang="en-US" altLang="zh-CN">
                          <a:solidFill>
                            <a:schemeClr val="tx1"/>
                          </a:solidFill>
                        </a:rPr>
                        <a:t>2</a:t>
                      </a:r>
                      <a:endParaRPr lang="en-US" altLang="zh-CN">
                        <a:solidFill>
                          <a:schemeClr val="tx1"/>
                        </a:solidFill>
                      </a:endParaRPr>
                    </a:p>
                  </a:txBody>
                  <a:tcPr/>
                </a:tc>
                <a:tc>
                  <a:txBody>
                    <a:bodyPr/>
                    <a:p>
                      <a:pPr>
                        <a:buNone/>
                      </a:pPr>
                      <a:r>
                        <a:rPr lang="en-US" altLang="zh-CN">
                          <a:solidFill>
                            <a:schemeClr val="tx1"/>
                          </a:solidFill>
                        </a:rPr>
                        <a:t>2</a:t>
                      </a:r>
                      <a:endParaRPr lang="en-US" altLang="zh-CN">
                        <a:solidFill>
                          <a:schemeClr val="tx1"/>
                        </a:solidFill>
                      </a:endParaRPr>
                    </a:p>
                  </a:txBody>
                  <a:tcPr/>
                </a:tc>
              </a:tr>
              <a:tr h="367200">
                <a:tc>
                  <a:txBody>
                    <a:bodyPr/>
                    <a:p>
                      <a:pPr>
                        <a:buNone/>
                      </a:pPr>
                      <a:r>
                        <a:rPr lang="en-US" altLang="zh-CN"/>
                        <a:t>2</a:t>
                      </a:r>
                      <a:endParaRPr lang="en-US" altLang="zh-CN"/>
                    </a:p>
                  </a:txBody>
                  <a:tcPr/>
                </a:tc>
                <a:tc>
                  <a:txBody>
                    <a:bodyPr/>
                    <a:p>
                      <a:pPr>
                        <a:buNone/>
                      </a:pPr>
                      <a:r>
                        <a:rPr lang="en-US" altLang="zh-CN"/>
                        <a:t>2</a:t>
                      </a:r>
                      <a:endParaRPr lang="en-US" altLang="zh-CN"/>
                    </a:p>
                  </a:txBody>
                  <a:tcPr/>
                </a:tc>
              </a:tr>
            </a:tbl>
          </a:graphicData>
        </a:graphic>
      </p:graphicFrame>
      <p:graphicFrame>
        <p:nvGraphicFramePr>
          <p:cNvPr id="16" name="表格 15"/>
          <p:cNvGraphicFramePr/>
          <p:nvPr/>
        </p:nvGraphicFramePr>
        <p:xfrm>
          <a:off x="8847455" y="4879975"/>
          <a:ext cx="720090" cy="734230"/>
        </p:xfrm>
        <a:graphic>
          <a:graphicData uri="http://schemas.openxmlformats.org/drawingml/2006/table">
            <a:tbl>
              <a:tblPr firstRow="1" bandRow="1">
                <a:tableStyleId>{5C22544A-7EE6-4342-B048-85BDC9FD1C3A}</a:tableStyleId>
              </a:tblPr>
              <a:tblGrid>
                <a:gridCol w="360045"/>
                <a:gridCol w="360000"/>
              </a:tblGrid>
              <a:tr h="367030">
                <a:tc>
                  <a:txBody>
                    <a:bodyPr/>
                    <a:p>
                      <a:pPr>
                        <a:buNone/>
                      </a:pPr>
                      <a:r>
                        <a:rPr lang="en-US" altLang="zh-CN">
                          <a:solidFill>
                            <a:schemeClr val="tx1"/>
                          </a:solidFill>
                        </a:rPr>
                        <a:t>1</a:t>
                      </a:r>
                      <a:endParaRPr lang="en-US" altLang="zh-CN">
                        <a:solidFill>
                          <a:schemeClr val="tx1"/>
                        </a:solidFill>
                      </a:endParaRPr>
                    </a:p>
                  </a:txBody>
                  <a:tcPr/>
                </a:tc>
                <a:tc>
                  <a:txBody>
                    <a:bodyPr/>
                    <a:p>
                      <a:pPr>
                        <a:buNone/>
                      </a:pPr>
                      <a:r>
                        <a:rPr lang="en-US" altLang="zh-CN">
                          <a:solidFill>
                            <a:schemeClr val="tx1"/>
                          </a:solidFill>
                        </a:rPr>
                        <a:t>1</a:t>
                      </a:r>
                      <a:endParaRPr lang="en-US" altLang="zh-CN">
                        <a:solidFill>
                          <a:schemeClr val="tx1"/>
                        </a:solidFill>
                      </a:endParaRPr>
                    </a:p>
                  </a:txBody>
                  <a:tcPr/>
                </a:tc>
              </a:tr>
              <a:tr h="367200">
                <a:tc>
                  <a:txBody>
                    <a:bodyPr/>
                    <a:p>
                      <a:pPr>
                        <a:buNone/>
                      </a:pPr>
                      <a:r>
                        <a:rPr lang="en-US" altLang="zh-CN"/>
                        <a:t>1</a:t>
                      </a:r>
                      <a:endParaRPr lang="en-US" altLang="zh-CN"/>
                    </a:p>
                  </a:txBody>
                  <a:tcPr/>
                </a:tc>
                <a:tc>
                  <a:txBody>
                    <a:bodyPr/>
                    <a:p>
                      <a:pPr>
                        <a:buNone/>
                      </a:pPr>
                      <a:r>
                        <a:rPr lang="en-US" altLang="zh-CN"/>
                        <a:t>1</a:t>
                      </a:r>
                      <a:endParaRPr lang="en-US" altLang="zh-CN"/>
                    </a:p>
                  </a:txBody>
                  <a:tcPr/>
                </a:tc>
              </a:tr>
            </a:tbl>
          </a:graphicData>
        </a:graphic>
      </p:graphicFrame>
      <p:sp>
        <p:nvSpPr>
          <p:cNvPr id="18" name="文本框 17"/>
          <p:cNvSpPr txBox="1"/>
          <p:nvPr/>
        </p:nvSpPr>
        <p:spPr>
          <a:xfrm>
            <a:off x="8295005" y="903605"/>
            <a:ext cx="387350" cy="368300"/>
          </a:xfrm>
          <a:prstGeom prst="rect">
            <a:avLst/>
          </a:prstGeom>
          <a:noFill/>
        </p:spPr>
        <p:txBody>
          <a:bodyPr wrap="square" rtlCol="0">
            <a:spAutoFit/>
          </a:bodyPr>
          <a:p>
            <a:r>
              <a:rPr lang="en-US" altLang="zh-CN"/>
              <a:t>H</a:t>
            </a:r>
            <a:endParaRPr lang="en-US" altLang="zh-CN"/>
          </a:p>
        </p:txBody>
      </p:sp>
      <p:sp>
        <p:nvSpPr>
          <p:cNvPr id="19" name="文本框 18"/>
          <p:cNvSpPr txBox="1"/>
          <p:nvPr/>
        </p:nvSpPr>
        <p:spPr>
          <a:xfrm>
            <a:off x="9567545" y="1635760"/>
            <a:ext cx="387350" cy="368300"/>
          </a:xfrm>
          <a:prstGeom prst="rect">
            <a:avLst/>
          </a:prstGeom>
          <a:noFill/>
        </p:spPr>
        <p:txBody>
          <a:bodyPr wrap="square" rtlCol="0">
            <a:spAutoFit/>
          </a:bodyPr>
          <a:p>
            <a:r>
              <a:rPr lang="en-US" altLang="zh-CN"/>
              <a:t>W</a:t>
            </a:r>
            <a:endParaRPr lang="en-US" altLang="zh-CN"/>
          </a:p>
        </p:txBody>
      </p:sp>
      <p:sp>
        <p:nvSpPr>
          <p:cNvPr id="20" name="文本框 19"/>
          <p:cNvSpPr txBox="1"/>
          <p:nvPr/>
        </p:nvSpPr>
        <p:spPr>
          <a:xfrm>
            <a:off x="8554085" y="3816985"/>
            <a:ext cx="603885" cy="368300"/>
          </a:xfrm>
          <a:prstGeom prst="rect">
            <a:avLst/>
          </a:prstGeom>
          <a:noFill/>
        </p:spPr>
        <p:txBody>
          <a:bodyPr wrap="square" rtlCol="0">
            <a:spAutoFit/>
          </a:bodyPr>
          <a:p>
            <a:r>
              <a:rPr lang="en-US" altLang="zh-CN"/>
              <a:t>W/2</a:t>
            </a:r>
            <a:endParaRPr lang="zh-CN" altLang="en-US"/>
          </a:p>
        </p:txBody>
      </p:sp>
      <p:sp>
        <p:nvSpPr>
          <p:cNvPr id="21" name="文本框 20"/>
          <p:cNvSpPr txBox="1"/>
          <p:nvPr/>
        </p:nvSpPr>
        <p:spPr>
          <a:xfrm>
            <a:off x="7853680" y="3114675"/>
            <a:ext cx="700405" cy="368300"/>
          </a:xfrm>
          <a:prstGeom prst="rect">
            <a:avLst/>
          </a:prstGeom>
          <a:noFill/>
        </p:spPr>
        <p:txBody>
          <a:bodyPr wrap="square" rtlCol="0">
            <a:spAutoFit/>
          </a:bodyPr>
          <a:p>
            <a:r>
              <a:rPr lang="en-US" altLang="zh-CN"/>
              <a:t>H/2</a:t>
            </a:r>
            <a:endParaRPr lang="en-US" altLang="zh-CN"/>
          </a:p>
        </p:txBody>
      </p:sp>
      <p:sp>
        <p:nvSpPr>
          <p:cNvPr id="22" name="文本框 21"/>
          <p:cNvSpPr txBox="1"/>
          <p:nvPr/>
        </p:nvSpPr>
        <p:spPr>
          <a:xfrm>
            <a:off x="6999605" y="4815840"/>
            <a:ext cx="1506220" cy="368300"/>
          </a:xfrm>
          <a:prstGeom prst="rect">
            <a:avLst/>
          </a:prstGeom>
          <a:noFill/>
        </p:spPr>
        <p:txBody>
          <a:bodyPr wrap="square" rtlCol="0">
            <a:spAutoFit/>
          </a:bodyPr>
          <a:p>
            <a:r>
              <a:rPr lang="en-US" altLang="zh-CN"/>
              <a:t>H/2*W/2*4c</a:t>
            </a:r>
            <a:endParaRPr lang="zh-CN" altLang="en-US"/>
          </a:p>
        </p:txBody>
      </p:sp>
      <p:sp>
        <p:nvSpPr>
          <p:cNvPr id="23" name="文本框 22"/>
          <p:cNvSpPr txBox="1"/>
          <p:nvPr/>
        </p:nvSpPr>
        <p:spPr>
          <a:xfrm>
            <a:off x="7047865" y="6177280"/>
            <a:ext cx="1506220" cy="368300"/>
          </a:xfrm>
          <a:prstGeom prst="rect">
            <a:avLst/>
          </a:prstGeom>
          <a:noFill/>
        </p:spPr>
        <p:txBody>
          <a:bodyPr wrap="square" rtlCol="0">
            <a:spAutoFit/>
          </a:bodyPr>
          <a:p>
            <a:r>
              <a:rPr lang="en-US" altLang="zh-CN"/>
              <a:t>H/2*W/2*2c</a:t>
            </a:r>
            <a:endParaRPr lang="zh-CN" altLang="en-US"/>
          </a:p>
        </p:txBody>
      </p:sp>
    </p:spTree>
    <p:custDataLst>
      <p:tags r:id="rId1"/>
    </p:custData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a:spLocks noGrp="1"/>
          </p:cNvSpPr>
          <p:nvPr>
            <p:ph type="title"/>
          </p:nvPr>
        </p:nvSpPr>
        <p:spPr/>
        <p:txBody>
          <a:bodyPr>
            <a:normAutofit/>
          </a:bodyPr>
          <a:p>
            <a:r>
              <a:rPr lang="zh-CN" altLang="en-US" sz="3600"/>
              <a:t>自注意力窗口计算量</a:t>
            </a:r>
            <a:br>
              <a:rPr lang="zh-CN" altLang="en-US" sz="3600"/>
            </a:br>
            <a:r>
              <a:rPr lang="zh-CN" altLang="en-US" sz="3600"/>
              <a:t>Self-attention in non-overlapped windows</a:t>
            </a:r>
            <a:endParaRPr lang="zh-CN" altLang="en-US" sz="3600"/>
          </a:p>
        </p:txBody>
      </p:sp>
      <p:sp>
        <p:nvSpPr>
          <p:cNvPr id="5" name="内容占位符 4"/>
          <p:cNvSpPr>
            <a:spLocks noGrp="1"/>
          </p:cNvSpPr>
          <p:nvPr>
            <p:ph sz="half" idx="1"/>
          </p:nvPr>
        </p:nvSpPr>
        <p:spPr/>
        <p:txBody>
          <a:bodyPr>
            <a:normAutofit fontScale="70000"/>
          </a:bodyPr>
          <a:p>
            <a:r>
              <a:rPr lang="en-US" altLang="zh-CN"/>
              <a:t>    </a:t>
            </a:r>
            <a:r>
              <a:rPr lang="zh-CN" altLang="en-US"/>
              <a:t>For efficient modeling, we propose to compute self-attention within local windows. The windows are arranged to evenly partition the image in a non-overlapping manner. Supposing each window contains</a:t>
            </a:r>
            <a:r>
              <a:rPr lang="zh-CN" altLang="en-US">
                <a:solidFill>
                  <a:srgbClr val="FF0000"/>
                </a:solidFill>
              </a:rPr>
              <a:t> M × M patches</a:t>
            </a:r>
            <a:r>
              <a:rPr lang="zh-CN" altLang="en-US"/>
              <a:t>, the computational complexity of a global MSA module and a window based one on an image of </a:t>
            </a:r>
            <a:r>
              <a:rPr lang="zh-CN" altLang="en-US">
                <a:solidFill>
                  <a:srgbClr val="FF0000"/>
                </a:solidFill>
              </a:rPr>
              <a:t>h × w patches</a:t>
            </a:r>
            <a:r>
              <a:rPr lang="zh-CN" altLang="en-US"/>
              <a:t> are3: </a:t>
            </a:r>
            <a:endParaRPr lang="zh-CN" altLang="en-US"/>
          </a:p>
          <a:p>
            <a:endParaRPr lang="zh-CN" altLang="en-US"/>
          </a:p>
          <a:p>
            <a:endParaRPr lang="zh-CN" altLang="en-US"/>
          </a:p>
          <a:p>
            <a:r>
              <a:rPr lang="zh-CN" altLang="en-US"/>
              <a:t>where the former is quadratic to patch number hw, and the latter is linear when M is fixed (set to 7 by default). Global self-attention computation is generally unaffordable for a large hw, while the window based self-attention is scalable.</a:t>
            </a:r>
            <a:endParaRPr lang="zh-CN" altLang="en-US"/>
          </a:p>
        </p:txBody>
      </p:sp>
      <p:sp>
        <p:nvSpPr>
          <p:cNvPr id="6" name="内容占位符 5"/>
          <p:cNvSpPr>
            <a:spLocks noGrp="1"/>
          </p:cNvSpPr>
          <p:nvPr>
            <p:ph sz="half" idx="2"/>
          </p:nvPr>
        </p:nvSpPr>
        <p:spPr/>
        <p:txBody>
          <a:bodyPr/>
          <a:p>
            <a:r>
              <a:rPr lang="zh-CN" altLang="en-US"/>
              <a:t>公式</a:t>
            </a:r>
            <a:r>
              <a:rPr lang="en-US" altLang="zh-CN"/>
              <a:t>1</a:t>
            </a:r>
            <a:r>
              <a:rPr lang="zh-CN" altLang="en-US"/>
              <a:t>：多头自注意力复杂度</a:t>
            </a:r>
            <a:endParaRPr lang="zh-CN" altLang="en-US"/>
          </a:p>
          <a:p>
            <a:endParaRPr lang="zh-CN" altLang="en-US"/>
          </a:p>
          <a:p>
            <a:endParaRPr lang="zh-CN" altLang="en-US"/>
          </a:p>
          <a:p>
            <a:endParaRPr lang="zh-CN" altLang="en-US"/>
          </a:p>
          <a:p>
            <a:endParaRPr lang="zh-CN" altLang="en-US"/>
          </a:p>
          <a:p>
            <a:endParaRPr lang="zh-CN" altLang="en-US"/>
          </a:p>
          <a:p>
            <a:r>
              <a:rPr lang="zh-CN" altLang="en-US"/>
              <a:t>公式</a:t>
            </a:r>
            <a:r>
              <a:rPr lang="en-US" altLang="zh-CN"/>
              <a:t>2</a:t>
            </a:r>
            <a:r>
              <a:rPr lang="zh-CN" altLang="en-US"/>
              <a:t>：基于窗口的复杂度</a:t>
            </a:r>
            <a:endParaRPr lang="zh-CN" altLang="en-US"/>
          </a:p>
        </p:txBody>
      </p:sp>
      <p:pic>
        <p:nvPicPr>
          <p:cNvPr id="7" name="图片 6" descr="QQ截图20220217155131"/>
          <p:cNvPicPr>
            <a:picLocks noChangeAspect="1"/>
          </p:cNvPicPr>
          <p:nvPr/>
        </p:nvPicPr>
        <p:blipFill>
          <a:blip r:embed="rId1"/>
          <a:stretch>
            <a:fillRect/>
          </a:stretch>
        </p:blipFill>
        <p:spPr>
          <a:xfrm>
            <a:off x="1337310" y="3860165"/>
            <a:ext cx="3866515" cy="685800"/>
          </a:xfrm>
          <a:prstGeom prst="rect">
            <a:avLst/>
          </a:prstGeom>
        </p:spPr>
      </p:pic>
      <p:sp>
        <p:nvSpPr>
          <p:cNvPr id="9" name="矩形 8"/>
          <p:cNvSpPr/>
          <p:nvPr/>
        </p:nvSpPr>
        <p:spPr>
          <a:xfrm>
            <a:off x="6664960" y="3166745"/>
            <a:ext cx="480695" cy="3035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 name="文本框 9"/>
          <p:cNvSpPr txBox="1"/>
          <p:nvPr/>
        </p:nvSpPr>
        <p:spPr>
          <a:xfrm>
            <a:off x="6598285" y="3535045"/>
            <a:ext cx="614680" cy="368300"/>
          </a:xfrm>
          <a:prstGeom prst="rect">
            <a:avLst/>
          </a:prstGeom>
          <a:noFill/>
        </p:spPr>
        <p:txBody>
          <a:bodyPr wrap="square" rtlCol="0">
            <a:spAutoFit/>
          </a:bodyPr>
          <a:p>
            <a:r>
              <a:rPr lang="en-US" altLang="zh-CN"/>
              <a:t>hwc</a:t>
            </a:r>
            <a:endParaRPr lang="en-US" altLang="zh-CN"/>
          </a:p>
        </p:txBody>
      </p:sp>
      <p:sp>
        <p:nvSpPr>
          <p:cNvPr id="11" name="文本框 10"/>
          <p:cNvSpPr txBox="1"/>
          <p:nvPr/>
        </p:nvSpPr>
        <p:spPr>
          <a:xfrm>
            <a:off x="7609205" y="2722245"/>
            <a:ext cx="614680" cy="368300"/>
          </a:xfrm>
          <a:prstGeom prst="rect">
            <a:avLst/>
          </a:prstGeom>
          <a:noFill/>
        </p:spPr>
        <p:txBody>
          <a:bodyPr wrap="square" rtlCol="0">
            <a:spAutoFit/>
          </a:bodyPr>
          <a:p>
            <a:r>
              <a:rPr lang="en-US" altLang="zh-CN"/>
              <a:t>Q</a:t>
            </a:r>
            <a:endParaRPr lang="en-US" altLang="zh-CN"/>
          </a:p>
        </p:txBody>
      </p:sp>
      <p:sp>
        <p:nvSpPr>
          <p:cNvPr id="12" name="文本框 11"/>
          <p:cNvSpPr txBox="1"/>
          <p:nvPr/>
        </p:nvSpPr>
        <p:spPr>
          <a:xfrm>
            <a:off x="7609205" y="3166745"/>
            <a:ext cx="614680" cy="368300"/>
          </a:xfrm>
          <a:prstGeom prst="rect">
            <a:avLst/>
          </a:prstGeom>
          <a:noFill/>
        </p:spPr>
        <p:txBody>
          <a:bodyPr wrap="square" rtlCol="0">
            <a:spAutoFit/>
          </a:bodyPr>
          <a:p>
            <a:r>
              <a:rPr lang="en-US" altLang="zh-CN"/>
              <a:t>K</a:t>
            </a:r>
            <a:endParaRPr lang="en-US" altLang="zh-CN"/>
          </a:p>
        </p:txBody>
      </p:sp>
      <p:sp>
        <p:nvSpPr>
          <p:cNvPr id="13" name="文本框 12"/>
          <p:cNvSpPr txBox="1"/>
          <p:nvPr/>
        </p:nvSpPr>
        <p:spPr>
          <a:xfrm>
            <a:off x="7617460" y="3672205"/>
            <a:ext cx="614680" cy="368300"/>
          </a:xfrm>
          <a:prstGeom prst="rect">
            <a:avLst/>
          </a:prstGeom>
          <a:noFill/>
        </p:spPr>
        <p:txBody>
          <a:bodyPr wrap="square" rtlCol="0">
            <a:spAutoFit/>
          </a:bodyPr>
          <a:p>
            <a:r>
              <a:rPr lang="en-US" altLang="zh-CN"/>
              <a:t>V</a:t>
            </a:r>
            <a:endParaRPr lang="en-US" altLang="zh-CN"/>
          </a:p>
        </p:txBody>
      </p:sp>
      <p:cxnSp>
        <p:nvCxnSpPr>
          <p:cNvPr id="14" name="直接连接符 13"/>
          <p:cNvCxnSpPr>
            <a:stCxn id="9" idx="3"/>
            <a:endCxn id="11" idx="1"/>
          </p:cNvCxnSpPr>
          <p:nvPr/>
        </p:nvCxnSpPr>
        <p:spPr>
          <a:xfrm flipV="1">
            <a:off x="7145655" y="2906395"/>
            <a:ext cx="463550" cy="412115"/>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p:cNvCxnSpPr>
            <a:endCxn id="12" idx="1"/>
          </p:cNvCxnSpPr>
          <p:nvPr/>
        </p:nvCxnSpPr>
        <p:spPr>
          <a:xfrm>
            <a:off x="7153910" y="3318510"/>
            <a:ext cx="455295" cy="32385"/>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直接连接符 15"/>
          <p:cNvCxnSpPr>
            <a:endCxn id="13" idx="1"/>
          </p:cNvCxnSpPr>
          <p:nvPr/>
        </p:nvCxnSpPr>
        <p:spPr>
          <a:xfrm>
            <a:off x="7153910" y="3335655"/>
            <a:ext cx="463550" cy="520700"/>
          </a:xfrm>
          <a:prstGeom prst="line">
            <a:avLst/>
          </a:prstGeom>
        </p:spPr>
        <p:style>
          <a:lnRef idx="1">
            <a:schemeClr val="accent1"/>
          </a:lnRef>
          <a:fillRef idx="0">
            <a:schemeClr val="accent1"/>
          </a:fillRef>
          <a:effectRef idx="0">
            <a:schemeClr val="accent1"/>
          </a:effectRef>
          <a:fontRef idx="minor">
            <a:schemeClr val="tx1"/>
          </a:fontRef>
        </p:style>
      </p:cxnSp>
      <p:sp>
        <p:nvSpPr>
          <p:cNvPr id="17" name="文本框 16"/>
          <p:cNvSpPr txBox="1"/>
          <p:nvPr/>
        </p:nvSpPr>
        <p:spPr>
          <a:xfrm>
            <a:off x="7449185" y="4018915"/>
            <a:ext cx="614680" cy="368300"/>
          </a:xfrm>
          <a:prstGeom prst="rect">
            <a:avLst/>
          </a:prstGeom>
          <a:noFill/>
        </p:spPr>
        <p:txBody>
          <a:bodyPr wrap="square" rtlCol="0">
            <a:spAutoFit/>
          </a:bodyPr>
          <a:p>
            <a:r>
              <a:rPr lang="en-US" altLang="zh-CN"/>
              <a:t>hwc</a:t>
            </a:r>
            <a:endParaRPr lang="en-US" altLang="zh-CN"/>
          </a:p>
        </p:txBody>
      </p:sp>
      <p:cxnSp>
        <p:nvCxnSpPr>
          <p:cNvPr id="18" name="肘形连接符 17"/>
          <p:cNvCxnSpPr/>
          <p:nvPr/>
        </p:nvCxnSpPr>
        <p:spPr>
          <a:xfrm>
            <a:off x="8038465" y="2922905"/>
            <a:ext cx="539115" cy="210185"/>
          </a:xfrm>
          <a:prstGeom prst="bentConnector3">
            <a:avLst>
              <a:gd name="adj1" fmla="val 50059"/>
            </a:avLst>
          </a:prstGeom>
        </p:spPr>
        <p:style>
          <a:lnRef idx="1">
            <a:schemeClr val="accent1"/>
          </a:lnRef>
          <a:fillRef idx="0">
            <a:schemeClr val="accent1"/>
          </a:fillRef>
          <a:effectRef idx="0">
            <a:schemeClr val="accent1"/>
          </a:effectRef>
          <a:fontRef idx="minor">
            <a:schemeClr val="tx1"/>
          </a:fontRef>
        </p:style>
      </p:cxnSp>
      <p:cxnSp>
        <p:nvCxnSpPr>
          <p:cNvPr id="19" name="肘形连接符 18"/>
          <p:cNvCxnSpPr/>
          <p:nvPr/>
        </p:nvCxnSpPr>
        <p:spPr>
          <a:xfrm flipV="1">
            <a:off x="8030210" y="3133090"/>
            <a:ext cx="530860" cy="244475"/>
          </a:xfrm>
          <a:prstGeom prst="bentConnector3">
            <a:avLst>
              <a:gd name="adj1" fmla="val 50120"/>
            </a:avLst>
          </a:prstGeom>
        </p:spPr>
        <p:style>
          <a:lnRef idx="1">
            <a:schemeClr val="accent1"/>
          </a:lnRef>
          <a:fillRef idx="0">
            <a:schemeClr val="accent1"/>
          </a:fillRef>
          <a:effectRef idx="0">
            <a:schemeClr val="accent1"/>
          </a:effectRef>
          <a:fontRef idx="minor">
            <a:schemeClr val="tx1"/>
          </a:fontRef>
        </p:style>
      </p:cxnSp>
      <p:sp>
        <p:nvSpPr>
          <p:cNvPr id="20" name="文本框 19"/>
          <p:cNvSpPr txBox="1"/>
          <p:nvPr/>
        </p:nvSpPr>
        <p:spPr>
          <a:xfrm>
            <a:off x="8645525" y="2950210"/>
            <a:ext cx="404495" cy="368300"/>
          </a:xfrm>
          <a:prstGeom prst="rect">
            <a:avLst/>
          </a:prstGeom>
          <a:noFill/>
        </p:spPr>
        <p:txBody>
          <a:bodyPr wrap="square" rtlCol="0">
            <a:spAutoFit/>
          </a:bodyPr>
          <a:p>
            <a:r>
              <a:rPr lang="en-US" altLang="zh-CN"/>
              <a:t>a</a:t>
            </a:r>
            <a:endParaRPr lang="en-US" altLang="zh-CN"/>
          </a:p>
        </p:txBody>
      </p:sp>
      <p:sp>
        <p:nvSpPr>
          <p:cNvPr id="21" name="文本框 20"/>
          <p:cNvSpPr txBox="1"/>
          <p:nvPr/>
        </p:nvSpPr>
        <p:spPr>
          <a:xfrm>
            <a:off x="8561070" y="3303905"/>
            <a:ext cx="959485" cy="368300"/>
          </a:xfrm>
          <a:prstGeom prst="rect">
            <a:avLst/>
          </a:prstGeom>
          <a:noFill/>
        </p:spPr>
        <p:txBody>
          <a:bodyPr wrap="square" rtlCol="0">
            <a:spAutoFit/>
          </a:bodyPr>
          <a:p>
            <a:r>
              <a:rPr lang="en-US" altLang="zh-CN"/>
              <a:t>hw*hw</a:t>
            </a:r>
            <a:endParaRPr lang="en-US" altLang="zh-CN"/>
          </a:p>
        </p:txBody>
      </p:sp>
      <p:cxnSp>
        <p:nvCxnSpPr>
          <p:cNvPr id="22" name="直接连接符 21"/>
          <p:cNvCxnSpPr/>
          <p:nvPr/>
        </p:nvCxnSpPr>
        <p:spPr>
          <a:xfrm>
            <a:off x="8063865" y="3849370"/>
            <a:ext cx="181991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V="1">
            <a:off x="9874885" y="3099435"/>
            <a:ext cx="615315" cy="749935"/>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a:off x="9175750" y="3099435"/>
            <a:ext cx="1314450" cy="0"/>
          </a:xfrm>
          <a:prstGeom prst="line">
            <a:avLst/>
          </a:prstGeom>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10490200" y="3006725"/>
            <a:ext cx="235585" cy="22796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26" name="直接连接符 25"/>
          <p:cNvCxnSpPr>
            <a:stCxn id="25" idx="1"/>
            <a:endCxn id="25" idx="5"/>
          </p:cNvCxnSpPr>
          <p:nvPr/>
        </p:nvCxnSpPr>
        <p:spPr>
          <a:xfrm>
            <a:off x="10524490" y="3040380"/>
            <a:ext cx="167005" cy="160655"/>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直接连接符 26"/>
          <p:cNvCxnSpPr>
            <a:stCxn id="25" idx="7"/>
            <a:endCxn id="25" idx="3"/>
          </p:cNvCxnSpPr>
          <p:nvPr/>
        </p:nvCxnSpPr>
        <p:spPr>
          <a:xfrm flipH="1">
            <a:off x="10524490" y="3040380"/>
            <a:ext cx="167005" cy="160655"/>
          </a:xfrm>
          <a:prstGeom prst="line">
            <a:avLst/>
          </a:prstGeom>
        </p:spPr>
        <p:style>
          <a:lnRef idx="1">
            <a:schemeClr val="accent1"/>
          </a:lnRef>
          <a:fillRef idx="0">
            <a:schemeClr val="accent1"/>
          </a:fillRef>
          <a:effectRef idx="0">
            <a:schemeClr val="accent1"/>
          </a:effectRef>
          <a:fontRef idx="minor">
            <a:schemeClr val="tx1"/>
          </a:fontRef>
        </p:style>
      </p:cxnSp>
      <p:sp>
        <p:nvSpPr>
          <p:cNvPr id="28" name="文本框 27"/>
          <p:cNvSpPr txBox="1"/>
          <p:nvPr/>
        </p:nvSpPr>
        <p:spPr>
          <a:xfrm>
            <a:off x="10128250" y="3488055"/>
            <a:ext cx="959485" cy="368300"/>
          </a:xfrm>
          <a:prstGeom prst="rect">
            <a:avLst/>
          </a:prstGeom>
          <a:noFill/>
        </p:spPr>
        <p:txBody>
          <a:bodyPr wrap="square" rtlCol="0">
            <a:spAutoFit/>
          </a:bodyPr>
          <a:p>
            <a:r>
              <a:rPr lang="en-US" altLang="zh-CN"/>
              <a:t>hwc</a:t>
            </a:r>
            <a:endParaRPr lang="en-US" altLang="zh-CN"/>
          </a:p>
        </p:txBody>
      </p:sp>
      <p:sp>
        <p:nvSpPr>
          <p:cNvPr id="30" name="文本框 29"/>
          <p:cNvSpPr txBox="1"/>
          <p:nvPr/>
        </p:nvSpPr>
        <p:spPr>
          <a:xfrm>
            <a:off x="6981825" y="2638425"/>
            <a:ext cx="627380" cy="368300"/>
          </a:xfrm>
          <a:prstGeom prst="rect">
            <a:avLst/>
          </a:prstGeom>
          <a:noFill/>
        </p:spPr>
        <p:txBody>
          <a:bodyPr wrap="none" rtlCol="0">
            <a:spAutoFit/>
          </a:bodyPr>
          <a:p>
            <a:r>
              <a:rPr lang="en-US" altLang="zh-CN"/>
              <a:t>CxC</a:t>
            </a:r>
            <a:endParaRPr lang="en-US" altLang="zh-CN"/>
          </a:p>
        </p:txBody>
      </p:sp>
      <p:cxnSp>
        <p:nvCxnSpPr>
          <p:cNvPr id="32" name="直接箭头连接符 31"/>
          <p:cNvCxnSpPr>
            <a:stCxn id="25" idx="6"/>
          </p:cNvCxnSpPr>
          <p:nvPr/>
        </p:nvCxnSpPr>
        <p:spPr>
          <a:xfrm flipV="1">
            <a:off x="10725785" y="3116580"/>
            <a:ext cx="699770" cy="444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3" name="文本框 32"/>
          <p:cNvSpPr txBox="1"/>
          <p:nvPr/>
        </p:nvSpPr>
        <p:spPr>
          <a:xfrm>
            <a:off x="11130915" y="3244850"/>
            <a:ext cx="959485" cy="368300"/>
          </a:xfrm>
          <a:prstGeom prst="rect">
            <a:avLst/>
          </a:prstGeom>
          <a:noFill/>
        </p:spPr>
        <p:txBody>
          <a:bodyPr wrap="square" rtlCol="0">
            <a:spAutoFit/>
          </a:bodyPr>
          <a:p>
            <a:r>
              <a:rPr lang="en-US" altLang="zh-CN"/>
              <a:t>hwc</a:t>
            </a:r>
            <a:endParaRPr lang="en-US" altLang="zh-CN"/>
          </a:p>
        </p:txBody>
      </p:sp>
      <p:sp>
        <p:nvSpPr>
          <p:cNvPr id="34" name="文本框 33"/>
          <p:cNvSpPr txBox="1"/>
          <p:nvPr/>
        </p:nvSpPr>
        <p:spPr>
          <a:xfrm>
            <a:off x="10691495" y="2581910"/>
            <a:ext cx="959485" cy="368300"/>
          </a:xfrm>
          <a:prstGeom prst="rect">
            <a:avLst/>
          </a:prstGeom>
          <a:noFill/>
        </p:spPr>
        <p:txBody>
          <a:bodyPr wrap="square" rtlCol="0">
            <a:spAutoFit/>
          </a:bodyPr>
          <a:p>
            <a:r>
              <a:rPr lang="zh-CN" altLang="en-US"/>
              <a:t>投影</a:t>
            </a:r>
            <a:endParaRPr lang="zh-CN" altLang="en-US"/>
          </a:p>
        </p:txBody>
      </p:sp>
      <p:sp>
        <p:nvSpPr>
          <p:cNvPr id="36" name="文本框 35"/>
          <p:cNvSpPr txBox="1"/>
          <p:nvPr/>
        </p:nvSpPr>
        <p:spPr>
          <a:xfrm>
            <a:off x="6486525" y="5492115"/>
            <a:ext cx="1339850" cy="368300"/>
          </a:xfrm>
          <a:prstGeom prst="rect">
            <a:avLst/>
          </a:prstGeom>
          <a:noFill/>
        </p:spPr>
        <p:txBody>
          <a:bodyPr wrap="square" rtlCol="0">
            <a:spAutoFit/>
          </a:bodyPr>
          <a:p>
            <a:r>
              <a:rPr lang="en-US" altLang="zh-CN"/>
              <a:t>M/h*</a:t>
            </a:r>
            <a:r>
              <a:rPr lang="en-US" altLang="zh-CN">
                <a:sym typeface="+mn-ea"/>
              </a:rPr>
              <a:t>M/w</a:t>
            </a:r>
            <a:endParaRPr lang="en-US" altLang="zh-CN"/>
          </a:p>
        </p:txBody>
      </p:sp>
      <p:sp>
        <p:nvSpPr>
          <p:cNvPr id="37" name="文本框 36"/>
          <p:cNvSpPr txBox="1"/>
          <p:nvPr/>
        </p:nvSpPr>
        <p:spPr>
          <a:xfrm>
            <a:off x="7617460" y="5492115"/>
            <a:ext cx="337185" cy="368300"/>
          </a:xfrm>
          <a:prstGeom prst="rect">
            <a:avLst/>
          </a:prstGeom>
          <a:noFill/>
        </p:spPr>
        <p:txBody>
          <a:bodyPr wrap="square" rtlCol="0">
            <a:spAutoFit/>
          </a:bodyPr>
          <a:p>
            <a:r>
              <a:rPr lang="en-US" altLang="zh-CN"/>
              <a:t>X</a:t>
            </a:r>
            <a:endParaRPr lang="en-US" altLang="zh-CN"/>
          </a:p>
        </p:txBody>
      </p:sp>
      <p:sp>
        <p:nvSpPr>
          <p:cNvPr id="38" name="文本框 37"/>
          <p:cNvSpPr txBox="1"/>
          <p:nvPr/>
        </p:nvSpPr>
        <p:spPr>
          <a:xfrm>
            <a:off x="8038465" y="5492115"/>
            <a:ext cx="3075305" cy="368300"/>
          </a:xfrm>
          <a:prstGeom prst="rect">
            <a:avLst/>
          </a:prstGeom>
          <a:noFill/>
        </p:spPr>
        <p:txBody>
          <a:bodyPr wrap="square" rtlCol="0">
            <a:spAutoFit/>
          </a:bodyPr>
          <a:p>
            <a:r>
              <a:rPr lang="en-US" altLang="zh-CN"/>
              <a:t>4M^2*C^2+2M^4*C</a:t>
            </a:r>
            <a:endParaRPr lang="en-US" altLang="zh-CN"/>
          </a:p>
        </p:txBody>
      </p:sp>
    </p:spTree>
    <p:custDataLst>
      <p:tags r:id="rId2"/>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a:spLocks noGrp="1"/>
          </p:cNvSpPr>
          <p:nvPr>
            <p:ph type="title"/>
          </p:nvPr>
        </p:nvSpPr>
        <p:spPr/>
        <p:txBody>
          <a:bodyPr>
            <a:normAutofit/>
          </a:bodyPr>
          <a:p>
            <a:r>
              <a:rPr lang="zh-CN" dirty="0">
                <a:sym typeface="+mn-ea"/>
              </a:rPr>
              <a:t>贡献总结</a:t>
            </a:r>
            <a:endParaRPr lang="zh-CN"/>
          </a:p>
        </p:txBody>
      </p:sp>
      <p:sp>
        <p:nvSpPr>
          <p:cNvPr id="5" name="内容占位符 4"/>
          <p:cNvSpPr>
            <a:spLocks noGrp="1"/>
          </p:cNvSpPr>
          <p:nvPr>
            <p:ph sz="half" idx="2"/>
          </p:nvPr>
        </p:nvSpPr>
        <p:spPr/>
        <p:txBody>
          <a:bodyPr/>
          <a:p>
            <a:pPr algn="l"/>
            <a:r>
              <a:rPr lang="zh-CN" altLang="en-US" sz="2000"/>
              <a:t>1.第一个做序列转录的模型</a:t>
            </a:r>
            <a:endParaRPr lang="zh-CN" altLang="en-US" sz="2000"/>
          </a:p>
          <a:p>
            <a:pPr algn="l"/>
            <a:r>
              <a:rPr lang="en-US" altLang="zh-CN" sz="2000"/>
              <a:t>2.</a:t>
            </a:r>
            <a:r>
              <a:rPr lang="zh-CN" altLang="en-US" sz="2000">
                <a:sym typeface="+mn-ea"/>
              </a:rPr>
              <a:t>主要运用多头注意力机制，编码解码器架构，避免了以往的循环结构，速度快，效果好</a:t>
            </a:r>
            <a:endParaRPr lang="zh-CN" altLang="en-US" sz="2000">
              <a:sym typeface="+mn-ea"/>
            </a:endParaRPr>
          </a:p>
          <a:p>
            <a:pPr algn="l"/>
            <a:r>
              <a:rPr lang="en-US" altLang="zh-CN" sz="2000">
                <a:sym typeface="+mn-ea"/>
              </a:rPr>
              <a:t>3.</a:t>
            </a:r>
            <a:r>
              <a:rPr lang="zh-CN" altLang="en-US" sz="2000">
                <a:sym typeface="+mn-ea"/>
              </a:rPr>
              <a:t>可以应用于别的方向（</a:t>
            </a:r>
            <a:r>
              <a:rPr lang="en-US" altLang="zh-CN" sz="2000">
                <a:sym typeface="+mn-ea"/>
              </a:rPr>
              <a:t>cv</a:t>
            </a:r>
            <a:r>
              <a:rPr lang="zh-CN" altLang="en-US" sz="2000">
                <a:sym typeface="+mn-ea"/>
              </a:rPr>
              <a:t>）</a:t>
            </a:r>
            <a:endParaRPr lang="zh-CN" altLang="en-US" sz="2000">
              <a:sym typeface="+mn-ea"/>
            </a:endParaRPr>
          </a:p>
          <a:p>
            <a:pPr algn="l"/>
            <a:r>
              <a:rPr lang="en-US" altLang="zh-CN" sz="2000">
                <a:sym typeface="+mn-ea"/>
              </a:rPr>
              <a:t>4.</a:t>
            </a:r>
            <a:r>
              <a:rPr lang="zh-CN" altLang="en-US" sz="2000">
                <a:sym typeface="+mn-ea"/>
              </a:rPr>
              <a:t>并行程度高，不用像</a:t>
            </a:r>
            <a:r>
              <a:rPr lang="en-US" altLang="zh-CN" sz="2000">
                <a:sym typeface="+mn-ea"/>
              </a:rPr>
              <a:t>RNN</a:t>
            </a:r>
            <a:r>
              <a:rPr lang="zh-CN" altLang="en-US" sz="2000">
                <a:sym typeface="+mn-ea"/>
              </a:rPr>
              <a:t>时序进行，需要等待</a:t>
            </a:r>
            <a:endParaRPr lang="zh-CN" altLang="en-US" sz="2000"/>
          </a:p>
          <a:p>
            <a:pPr algn="l"/>
            <a:endParaRPr lang="en-US" altLang="zh-CN" sz="2000"/>
          </a:p>
        </p:txBody>
      </p:sp>
      <p:sp>
        <p:nvSpPr>
          <p:cNvPr id="6" name="内容占位符 5"/>
          <p:cNvSpPr>
            <a:spLocks noGrp="1"/>
          </p:cNvSpPr>
          <p:nvPr>
            <p:ph sz="half" idx="1"/>
          </p:nvPr>
        </p:nvSpPr>
        <p:spPr/>
        <p:txBody>
          <a:bodyPr>
            <a:normAutofit fontScale="90000"/>
          </a:bodyPr>
          <a:p>
            <a:pPr marL="0" algn="l">
              <a:buNone/>
            </a:pPr>
            <a:r>
              <a:rPr lang="en-US" altLang="zh-CN"/>
              <a:t>  </a:t>
            </a:r>
            <a:r>
              <a:rPr lang="en-US" altLang="zh-CN" b="1"/>
              <a:t> </a:t>
            </a:r>
            <a:r>
              <a:rPr lang="en-US" altLang="zh-CN" sz="1200" b="1">
                <a:latin typeface="+mn-ea"/>
              </a:rPr>
              <a:t> </a:t>
            </a:r>
            <a:r>
              <a:rPr lang="en-US" altLang="zh-CN" sz="1600" b="1">
                <a:latin typeface="+mn-ea"/>
              </a:rPr>
              <a:t> </a:t>
            </a:r>
            <a:r>
              <a:rPr lang="zh-CN" altLang="en-US" sz="1600"/>
              <a:t> In this work, we presented the Transformer, the first sequence transduction model based entirely on attention, replacing the recurrent layers most commonly used in encoder-decoder architectures with multi-headed self-attention. For translation tasks, the </a:t>
            </a:r>
            <a:r>
              <a:rPr lang="zh-CN" altLang="en-US" sz="1600">
                <a:solidFill>
                  <a:srgbClr val="FF0000"/>
                </a:solidFill>
              </a:rPr>
              <a:t>Transformer can be trained significantly faster than architectures based on recurrent or convolutional layers</a:t>
            </a:r>
            <a:r>
              <a:rPr lang="zh-CN" altLang="en-US" sz="1600"/>
              <a:t>. On both WMT 2014 English-to-German and WMT 2014 English-to-French translation tasks, we achieve a new state of the art. In the former task our bestmodel outperforms even all previously reported ensembles. </a:t>
            </a:r>
            <a:r>
              <a:rPr lang="zh-CN" altLang="en-US" sz="1600">
                <a:solidFill>
                  <a:srgbClr val="FF0000"/>
                </a:solidFill>
              </a:rPr>
              <a:t> We are excited about the future of attention-based models and plan to apply them to other tasks</a:t>
            </a:r>
            <a:r>
              <a:rPr lang="zh-CN" altLang="en-US" sz="1600"/>
              <a:t>. We plan to extend the Transformer to problems involving input and output modalities other than text and to investigate local, restricted attention mechanisms to efficiently handle large inputs and outputs such as images, audio and video. Making generation less sequential is another research goals of ours. The code we used to train and evaluate our models is available at https://github.com/ tensorflow/tensor2tensor. Acknowledgements We are grateful to Nal Kalchbrenner and Stephan Gouws for their fruitful comments, corrections and inspiration</a:t>
            </a:r>
            <a:endParaRPr lang="zh-CN" altLang="en-US" sz="1600"/>
          </a:p>
        </p:txBody>
      </p:sp>
    </p:spTree>
    <p:custDataLst>
      <p:tags r:id="rId1"/>
    </p:custData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zh-CN" altLang="en-US" sz="3600"/>
              <a:t>移动窗口计算量</a:t>
            </a:r>
            <a:br>
              <a:rPr lang="zh-CN" altLang="en-US" sz="3600"/>
            </a:br>
            <a:r>
              <a:rPr lang="zh-CN" altLang="en-US" sz="3600"/>
              <a:t>Shifted window partitioning in successive blocks</a:t>
            </a:r>
            <a:endParaRPr lang="zh-CN" altLang="en-US" sz="3600"/>
          </a:p>
        </p:txBody>
      </p:sp>
      <p:sp>
        <p:nvSpPr>
          <p:cNvPr id="4" name="内容占位符 3"/>
          <p:cNvSpPr>
            <a:spLocks noGrp="1"/>
          </p:cNvSpPr>
          <p:nvPr>
            <p:ph sz="half" idx="1"/>
          </p:nvPr>
        </p:nvSpPr>
        <p:spPr/>
        <p:txBody>
          <a:bodyPr>
            <a:normAutofit/>
          </a:bodyPr>
          <a:p>
            <a:r>
              <a:rPr lang="en-US" altLang="zh-CN"/>
              <a:t>    </a:t>
            </a:r>
            <a:r>
              <a:rPr lang="zh-CN" altLang="en-US" sz="1300"/>
              <a:t>The window-based self-attention module lacks connections across windows, which limits its modeling power. To introduce cross-window connections while maintaining the efficient computation of non-overlapping windows, we propose a shifted window partitioning approach which alternates between two partitioning configurations in consecutive Swin Transformer blocks. As illustrated in Figure 2, the first module uses a regular window partitioning strategy which starts from the top-left pixel, and the 8 × 8 feature map is evenly partitioned into 2 × 2 windows of size 4 × 4 (M = 4). Then, the next module adopts a windowing configuration that is shifted from that of the preceding layer, by displacing the windows by (bM2 c; bM2 c) pixels from the regularly partitioned windows. With the shifted window partitioning approach, consecutive Swin Transformer blocks are computed as </a:t>
            </a:r>
            <a:endParaRPr lang="zh-CN" altLang="en-US" sz="1300"/>
          </a:p>
        </p:txBody>
      </p:sp>
      <p:sp>
        <p:nvSpPr>
          <p:cNvPr id="5" name="内容占位符 4"/>
          <p:cNvSpPr>
            <a:spLocks noGrp="1"/>
          </p:cNvSpPr>
          <p:nvPr>
            <p:ph sz="half" idx="2"/>
          </p:nvPr>
        </p:nvSpPr>
        <p:spPr/>
        <p:txBody>
          <a:bodyPr/>
          <a:p>
            <a:r>
              <a:rPr lang="zh-CN" altLang="en-US"/>
              <a:t>先做基于窗口的多头自注意力，在做基于移动窗口的多头自注意力</a:t>
            </a:r>
            <a:endParaRPr lang="zh-CN" altLang="en-US"/>
          </a:p>
          <a:p>
            <a:endParaRPr lang="zh-CN" altLang="en-US"/>
          </a:p>
        </p:txBody>
      </p:sp>
      <p:pic>
        <p:nvPicPr>
          <p:cNvPr id="6" name="图片 5" descr="QQ截图20220217173003"/>
          <p:cNvPicPr>
            <a:picLocks noChangeAspect="1"/>
          </p:cNvPicPr>
          <p:nvPr/>
        </p:nvPicPr>
        <p:blipFill>
          <a:blip r:embed="rId1"/>
          <a:stretch>
            <a:fillRect/>
          </a:stretch>
        </p:blipFill>
        <p:spPr>
          <a:xfrm>
            <a:off x="1520190" y="4739005"/>
            <a:ext cx="4114165" cy="1438275"/>
          </a:xfrm>
          <a:prstGeom prst="rect">
            <a:avLst/>
          </a:prstGeom>
        </p:spPr>
      </p:pic>
    </p:spTree>
    <p:custDataLst>
      <p:tags r:id="rId2"/>
    </p:custData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移动窗口</a:t>
            </a:r>
            <a:endParaRPr lang="zh-CN" altLang="en-US"/>
          </a:p>
        </p:txBody>
      </p:sp>
      <p:sp>
        <p:nvSpPr>
          <p:cNvPr id="5" name="内容占位符 4"/>
          <p:cNvSpPr>
            <a:spLocks noGrp="1"/>
          </p:cNvSpPr>
          <p:nvPr>
            <p:ph sz="half" idx="2"/>
          </p:nvPr>
        </p:nvSpPr>
        <p:spPr/>
        <p:txBody>
          <a:bodyPr/>
          <a:p>
            <a:r>
              <a:rPr lang="zh-CN" altLang="en-US"/>
              <a:t>通过先把</a:t>
            </a:r>
            <a:r>
              <a:rPr lang="en-US" altLang="zh-CN"/>
              <a:t>AC</a:t>
            </a:r>
            <a:r>
              <a:rPr lang="zh-CN" altLang="en-US"/>
              <a:t>向下位移再把</a:t>
            </a:r>
            <a:r>
              <a:rPr lang="en-US" altLang="zh-CN"/>
              <a:t>BA</a:t>
            </a:r>
            <a:r>
              <a:rPr lang="zh-CN" altLang="en-US"/>
              <a:t>向右位移，最终拼凑成一个与原图像大小一致的</a:t>
            </a:r>
            <a:r>
              <a:rPr lang="en-US" altLang="zh-CN"/>
              <a:t>4</a:t>
            </a:r>
            <a:r>
              <a:rPr lang="zh-CN" altLang="en-US"/>
              <a:t>个大窗口</a:t>
            </a:r>
            <a:endParaRPr lang="zh-CN" altLang="en-US"/>
          </a:p>
          <a:p>
            <a:r>
              <a:rPr lang="zh-CN" altLang="en-US"/>
              <a:t>不占唯一的块之间直接算自注意力，有位移的块进行掩码再算自注意力</a:t>
            </a:r>
            <a:endParaRPr lang="zh-CN" altLang="en-US"/>
          </a:p>
          <a:p>
            <a:r>
              <a:rPr lang="zh-CN" altLang="en-US"/>
              <a:t>最终还原（防止循环操作造成的语义丢失）</a:t>
            </a:r>
            <a:endParaRPr lang="zh-CN" altLang="en-US"/>
          </a:p>
        </p:txBody>
      </p:sp>
      <p:pic>
        <p:nvPicPr>
          <p:cNvPr id="7" name="图片 6" descr="QQ截图20220217174555"/>
          <p:cNvPicPr>
            <a:picLocks noChangeAspect="1"/>
          </p:cNvPicPr>
          <p:nvPr/>
        </p:nvPicPr>
        <p:blipFill>
          <a:blip r:embed="rId1"/>
          <a:stretch>
            <a:fillRect/>
          </a:stretch>
        </p:blipFill>
        <p:spPr>
          <a:xfrm>
            <a:off x="788670" y="2273300"/>
            <a:ext cx="4980940" cy="1552575"/>
          </a:xfrm>
          <a:prstGeom prst="rect">
            <a:avLst/>
          </a:prstGeom>
        </p:spPr>
      </p:pic>
    </p:spTree>
    <p:custDataLst>
      <p:tags r:id="rId2"/>
    </p:custData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移动窗口掩码</a:t>
            </a:r>
            <a:endParaRPr lang="zh-CN" altLang="en-US"/>
          </a:p>
        </p:txBody>
      </p:sp>
      <p:pic>
        <p:nvPicPr>
          <p:cNvPr id="4" name="图片 3" descr="QQ截图20220217182550"/>
          <p:cNvPicPr>
            <a:picLocks noChangeAspect="1"/>
          </p:cNvPicPr>
          <p:nvPr/>
        </p:nvPicPr>
        <p:blipFill>
          <a:blip r:embed="rId1"/>
          <a:stretch>
            <a:fillRect/>
          </a:stretch>
        </p:blipFill>
        <p:spPr>
          <a:xfrm>
            <a:off x="1179830" y="2141855"/>
            <a:ext cx="4074160" cy="3743325"/>
          </a:xfrm>
          <a:prstGeom prst="rect">
            <a:avLst/>
          </a:prstGeom>
        </p:spPr>
      </p:pic>
      <p:pic>
        <p:nvPicPr>
          <p:cNvPr id="5" name="图片 4" descr="QQ截图20220217182816"/>
          <p:cNvPicPr>
            <a:picLocks noChangeAspect="1"/>
          </p:cNvPicPr>
          <p:nvPr/>
        </p:nvPicPr>
        <p:blipFill>
          <a:blip r:embed="rId2"/>
          <a:stretch>
            <a:fillRect/>
          </a:stretch>
        </p:blipFill>
        <p:spPr>
          <a:xfrm>
            <a:off x="6452235" y="2037080"/>
            <a:ext cx="3933190" cy="3656965"/>
          </a:xfrm>
          <a:prstGeom prst="rect">
            <a:avLst/>
          </a:prstGeom>
        </p:spPr>
      </p:pic>
    </p:spTree>
    <p:custDataLst>
      <p:tags r:id="rId3"/>
    </p:custData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a:spLocks noGrp="1"/>
          </p:cNvSpPr>
          <p:nvPr>
            <p:ph type="title"/>
          </p:nvPr>
        </p:nvSpPr>
        <p:spPr/>
        <p:txBody>
          <a:bodyPr>
            <a:normAutofit/>
          </a:bodyPr>
          <a:p>
            <a:r>
              <a:rPr lang="zh-CN" altLang="en-US"/>
              <a:t>模型扩展 </a:t>
            </a:r>
            <a:endParaRPr lang="zh-CN" altLang="en-US"/>
          </a:p>
        </p:txBody>
      </p:sp>
      <p:sp>
        <p:nvSpPr>
          <p:cNvPr id="5" name="内容占位符 4"/>
          <p:cNvSpPr>
            <a:spLocks noGrp="1"/>
          </p:cNvSpPr>
          <p:nvPr>
            <p:ph sz="half" idx="1"/>
          </p:nvPr>
        </p:nvSpPr>
        <p:spPr>
          <a:xfrm>
            <a:off x="838200" y="1825625"/>
            <a:ext cx="10848975" cy="4351655"/>
          </a:xfrm>
        </p:spPr>
        <p:txBody>
          <a:bodyPr>
            <a:normAutofit/>
          </a:bodyPr>
          <a:p>
            <a:r>
              <a:rPr lang="en-US" altLang="zh-CN"/>
              <a:t>    </a:t>
            </a:r>
            <a:r>
              <a:rPr lang="en-US" altLang="zh-CN" sz="1600"/>
              <a:t> </a:t>
            </a:r>
            <a:r>
              <a:rPr lang="zh-CN" altLang="en-US" sz="1600"/>
              <a:t>We build our base model, called Swin-B, to have of model size and computation complexity similar to ViTB/DeiT-B. We also introduce Swin-T, Swin-S and Swin-L, which are versions of about 0:25×, 0:5× and 2× the model size and computational complexity, respectively. Note that the complexity of</a:t>
            </a:r>
            <a:r>
              <a:rPr lang="zh-CN" altLang="en-US" sz="1600">
                <a:solidFill>
                  <a:srgbClr val="FF0000"/>
                </a:solidFill>
              </a:rPr>
              <a:t> Swin-T and Swin-S are similar to those of ResNet-50 (DeiT-S) and ResNet-101</a:t>
            </a:r>
            <a:r>
              <a:rPr lang="zh-CN" altLang="en-US" sz="1600"/>
              <a:t>, respectively. The window size is set to M = 7 by default. The query dimension of each head is d = 32, and the expansion layer of each MLP is α = 4, for all experiments. The architecture hyper-parameters of these model variants are:</a:t>
            </a:r>
            <a:endParaRPr lang="zh-CN" altLang="en-US" sz="1600"/>
          </a:p>
        </p:txBody>
      </p:sp>
      <p:pic>
        <p:nvPicPr>
          <p:cNvPr id="7" name="图片 6" descr="QQ截图20220217190411"/>
          <p:cNvPicPr>
            <a:picLocks noChangeAspect="1"/>
          </p:cNvPicPr>
          <p:nvPr/>
        </p:nvPicPr>
        <p:blipFill>
          <a:blip r:embed="rId1"/>
          <a:stretch>
            <a:fillRect/>
          </a:stretch>
        </p:blipFill>
        <p:spPr>
          <a:xfrm>
            <a:off x="2881630" y="3759835"/>
            <a:ext cx="3923665" cy="1447800"/>
          </a:xfrm>
          <a:prstGeom prst="rect">
            <a:avLst/>
          </a:prstGeom>
        </p:spPr>
      </p:pic>
    </p:spTree>
    <p:custDataLst>
      <p:tags r:id="rId2"/>
    </p:custData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zh-CN" altLang="en-US"/>
              <a:t>实验</a:t>
            </a:r>
            <a:br>
              <a:rPr lang="zh-CN" altLang="en-US"/>
            </a:br>
            <a:r>
              <a:rPr lang="zh-CN" altLang="en-US"/>
              <a:t>不同数据集</a:t>
            </a:r>
            <a:endParaRPr lang="zh-CN" altLang="en-US"/>
          </a:p>
        </p:txBody>
      </p:sp>
      <p:pic>
        <p:nvPicPr>
          <p:cNvPr id="6" name="图片 5" descr="QQ截图20220217191501"/>
          <p:cNvPicPr>
            <a:picLocks noChangeAspect="1"/>
          </p:cNvPicPr>
          <p:nvPr/>
        </p:nvPicPr>
        <p:blipFill>
          <a:blip r:embed="rId1"/>
          <a:stretch>
            <a:fillRect/>
          </a:stretch>
        </p:blipFill>
        <p:spPr>
          <a:xfrm>
            <a:off x="838200" y="1963420"/>
            <a:ext cx="5114290" cy="4447540"/>
          </a:xfrm>
          <a:prstGeom prst="rect">
            <a:avLst/>
          </a:prstGeom>
        </p:spPr>
      </p:pic>
      <p:pic>
        <p:nvPicPr>
          <p:cNvPr id="7" name="图片 6" descr="QQ截图20220217191512"/>
          <p:cNvPicPr>
            <a:picLocks noChangeAspect="1"/>
          </p:cNvPicPr>
          <p:nvPr/>
        </p:nvPicPr>
        <p:blipFill>
          <a:blip r:embed="rId2"/>
          <a:stretch>
            <a:fillRect/>
          </a:stretch>
        </p:blipFill>
        <p:spPr>
          <a:xfrm>
            <a:off x="6667500" y="2170430"/>
            <a:ext cx="5095240" cy="2914015"/>
          </a:xfrm>
          <a:prstGeom prst="rect">
            <a:avLst/>
          </a:prstGeom>
        </p:spPr>
      </p:pic>
    </p:spTree>
    <p:custDataLst>
      <p:tags r:id="rId3"/>
    </p:custData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zh-CN" altLang="en-US"/>
              <a:t>实验</a:t>
            </a:r>
            <a:br>
              <a:rPr lang="zh-CN" altLang="en-US"/>
            </a:br>
            <a:r>
              <a:rPr lang="zh-CN" altLang="en-US"/>
              <a:t>不同框架，无限制</a:t>
            </a:r>
            <a:endParaRPr lang="zh-CN" altLang="en-US"/>
          </a:p>
        </p:txBody>
      </p:sp>
      <p:pic>
        <p:nvPicPr>
          <p:cNvPr id="4" name="图片 3" descr="QQ截图20220217191942"/>
          <p:cNvPicPr>
            <a:picLocks noChangeAspect="1"/>
          </p:cNvPicPr>
          <p:nvPr/>
        </p:nvPicPr>
        <p:blipFill>
          <a:blip r:embed="rId1"/>
          <a:stretch>
            <a:fillRect/>
          </a:stretch>
        </p:blipFill>
        <p:spPr>
          <a:xfrm>
            <a:off x="763905" y="1849755"/>
            <a:ext cx="4914265" cy="4295140"/>
          </a:xfrm>
          <a:prstGeom prst="rect">
            <a:avLst/>
          </a:prstGeom>
        </p:spPr>
      </p:pic>
      <p:pic>
        <p:nvPicPr>
          <p:cNvPr id="5" name="图片 4" descr="QQ截图20220217191958"/>
          <p:cNvPicPr>
            <a:picLocks noChangeAspect="1"/>
          </p:cNvPicPr>
          <p:nvPr/>
        </p:nvPicPr>
        <p:blipFill>
          <a:blip r:embed="rId2"/>
          <a:stretch>
            <a:fillRect/>
          </a:stretch>
        </p:blipFill>
        <p:spPr>
          <a:xfrm>
            <a:off x="6610985" y="2138045"/>
            <a:ext cx="4742815" cy="3380740"/>
          </a:xfrm>
          <a:prstGeom prst="rect">
            <a:avLst/>
          </a:prstGeom>
        </p:spPr>
      </p:pic>
    </p:spTree>
    <p:custDataLst>
      <p:tags r:id="rId3"/>
    </p:custData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zh-CN" altLang="en-US"/>
              <a:t>实验</a:t>
            </a:r>
            <a:br>
              <a:rPr lang="zh-CN" altLang="en-US"/>
            </a:br>
            <a:r>
              <a:rPr lang="zh-CN" altLang="en-US"/>
              <a:t>不同任务目标</a:t>
            </a:r>
            <a:endParaRPr lang="zh-CN" altLang="en-US"/>
          </a:p>
        </p:txBody>
      </p:sp>
      <p:sp>
        <p:nvSpPr>
          <p:cNvPr id="3" name="内容占位符 2"/>
          <p:cNvSpPr>
            <a:spLocks noGrp="1"/>
          </p:cNvSpPr>
          <p:nvPr>
            <p:ph idx="1"/>
          </p:nvPr>
        </p:nvSpPr>
        <p:spPr>
          <a:xfrm>
            <a:off x="838200" y="1825625"/>
            <a:ext cx="4815840" cy="1064895"/>
          </a:xfrm>
        </p:spPr>
        <p:txBody>
          <a:bodyPr>
            <a:normAutofit fontScale="90000"/>
          </a:bodyPr>
          <a:p>
            <a:r>
              <a:rPr lang="zh-CN" altLang="en-US"/>
              <a:t>因为加入了移动窗口，加强了窗口支架的联系，所以在目标检测和语义分割上提升效果明显</a:t>
            </a:r>
            <a:endParaRPr lang="zh-CN" altLang="en-US"/>
          </a:p>
        </p:txBody>
      </p:sp>
      <p:pic>
        <p:nvPicPr>
          <p:cNvPr id="4" name="图片 3" descr="QQ截图20220217192438"/>
          <p:cNvPicPr>
            <a:picLocks noChangeAspect="1"/>
          </p:cNvPicPr>
          <p:nvPr/>
        </p:nvPicPr>
        <p:blipFill>
          <a:blip r:embed="rId1"/>
          <a:stretch>
            <a:fillRect/>
          </a:stretch>
        </p:blipFill>
        <p:spPr>
          <a:xfrm>
            <a:off x="1077595" y="2943225"/>
            <a:ext cx="4780915" cy="2171700"/>
          </a:xfrm>
          <a:prstGeom prst="rect">
            <a:avLst/>
          </a:prstGeom>
        </p:spPr>
      </p:pic>
    </p:spTree>
    <p:custDataLst>
      <p:tags r:id="rId2"/>
    </p:custData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a:spLocks noGrp="1"/>
          </p:cNvSpPr>
          <p:nvPr>
            <p:ph type="ctrTitle"/>
          </p:nvPr>
        </p:nvSpPr>
        <p:spPr/>
        <p:txBody>
          <a:bodyPr>
            <a:normAutofit/>
          </a:bodyPr>
          <a:p>
            <a:r>
              <a:rPr lang="zh-CN" altLang="en-US" sz="3200"/>
              <a:t>SwinIR: Image Restoration Using Swin Transformer</a:t>
            </a:r>
            <a:endParaRPr lang="zh-CN" altLang="en-US" sz="3200"/>
          </a:p>
        </p:txBody>
      </p:sp>
      <p:sp>
        <p:nvSpPr>
          <p:cNvPr id="5" name="副标题 4"/>
          <p:cNvSpPr>
            <a:spLocks noGrp="1"/>
          </p:cNvSpPr>
          <p:nvPr>
            <p:ph type="subTitle" idx="1"/>
          </p:nvPr>
        </p:nvSpPr>
        <p:spPr/>
        <p:txBody>
          <a:bodyPr/>
          <a:p>
            <a:r>
              <a:rPr lang="zh-CN" altLang="en-US"/>
              <a:t>Jingyun Liang1 Jiezhang Cao1 Guolei Sun1 Kai Zhang1;* Luc Van Gool1;2 Radu Timofte1</a:t>
            </a:r>
            <a:endParaRPr lang="zh-CN" altLang="en-US"/>
          </a:p>
          <a:p>
            <a:r>
              <a:rPr lang="zh-CN" altLang="en-US"/>
              <a:t>1Computer Vision Lab, ETH Zurich, Switzerland 2KU Leuven, Belgium</a:t>
            </a:r>
            <a:endParaRPr lang="zh-CN" altLang="en-US"/>
          </a:p>
        </p:txBody>
      </p:sp>
    </p:spTree>
    <p:custDataLst>
      <p:tags r:id="rId1"/>
    </p:custData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摘要</a:t>
            </a:r>
            <a:endParaRPr lang="zh-CN" altLang="en-US"/>
          </a:p>
        </p:txBody>
      </p:sp>
      <p:sp>
        <p:nvSpPr>
          <p:cNvPr id="3" name="内容占位符 2"/>
          <p:cNvSpPr>
            <a:spLocks noGrp="1"/>
          </p:cNvSpPr>
          <p:nvPr>
            <p:ph sz="half" idx="1"/>
          </p:nvPr>
        </p:nvSpPr>
        <p:spPr/>
        <p:txBody>
          <a:bodyPr>
            <a:normAutofit fontScale="80000"/>
          </a:bodyPr>
          <a:p>
            <a:pPr marL="0" algn="l">
              <a:buNone/>
            </a:pPr>
            <a:r>
              <a:rPr lang="en-US" altLang="zh-CN"/>
              <a:t>   </a:t>
            </a:r>
            <a:r>
              <a:rPr lang="en-US" altLang="zh-CN" sz="1600"/>
              <a:t> Image restoration is a long-standing low-level vision</a:t>
            </a:r>
            <a:r>
              <a:rPr lang="zh-CN" altLang="en-US" sz="1600"/>
              <a:t>problem that aims to restore high-quality images from lowquality images (e.g., downscaled, noisy and compressed images). While state-of-the-art image restoration methods are based on convolutional neural networks, few attempts have been made with Transformers which show impressive performance on high-level vision tasks. </a:t>
            </a:r>
            <a:r>
              <a:rPr lang="zh-CN" altLang="en-US" sz="1600">
                <a:solidFill>
                  <a:srgbClr val="FF0000"/>
                </a:solidFill>
              </a:rPr>
              <a:t>In this paper, we propose a strong baseline model SwinIR for image restoration based on the Swin Transformer. SwinIR consists of three parts: shallow feature extraction, deep feature extraction and high-quality image reconstruction</a:t>
            </a:r>
            <a:r>
              <a:rPr lang="zh-CN" altLang="en-US" sz="1600"/>
              <a:t>. In particular, </a:t>
            </a:r>
            <a:r>
              <a:rPr lang="zh-CN" altLang="en-US" sz="1600">
                <a:solidFill>
                  <a:srgbClr val="FF0000"/>
                </a:solidFill>
              </a:rPr>
              <a:t>the deep feature extraction module is composed of several residual Swin Transformer blocks (RSTB), each of which has several Swin Transformer layers together with a residual connection</a:t>
            </a:r>
            <a:r>
              <a:rPr lang="zh-CN" altLang="en-US" sz="1600"/>
              <a:t>. We conduct experiments on three representative tasks: image super-resolution (including classical, lightweight and real-world image super-resolution), image denoising (including grayscale and color image denoising) and JPEG compression artifact reduction. Experimental results demonstrate that SwinIR outperforms state-of-the-art methods on different tasks by up to 0.14∼0.45dB, while the total number of parameters can be reduced by up to 67%.</a:t>
            </a:r>
            <a:endParaRPr lang="zh-CN" altLang="en-US" sz="1600"/>
          </a:p>
        </p:txBody>
      </p:sp>
      <p:sp>
        <p:nvSpPr>
          <p:cNvPr id="7" name="内容占位符 6"/>
          <p:cNvSpPr>
            <a:spLocks noGrp="1"/>
          </p:cNvSpPr>
          <p:nvPr>
            <p:ph sz="half" idx="2"/>
          </p:nvPr>
        </p:nvSpPr>
        <p:spPr/>
        <p:txBody>
          <a:bodyPr>
            <a:normAutofit lnSpcReduction="10000"/>
          </a:bodyPr>
          <a:p>
            <a:r>
              <a:t>提出了一种基于Swin变换的强基线图像恢复模型SwinIR</a:t>
            </a:r>
          </a:p>
          <a:p>
            <a:r>
              <a:t>SwinIR由三个部分：浅层特征提取、深层特征提取和高质量图像重建</a:t>
            </a:r>
          </a:p>
          <a:p>
            <a:r>
              <a:t>深度特征提取模块由几个</a:t>
            </a:r>
            <a:r>
              <a:rPr>
                <a:sym typeface="+mn-ea"/>
              </a:rPr>
              <a:t>RSTB</a:t>
            </a:r>
            <a:r>
              <a:t>模块组成，每个</a:t>
            </a:r>
            <a:r>
              <a:rPr>
                <a:sym typeface="+mn-ea"/>
              </a:rPr>
              <a:t>RSTB模块</a:t>
            </a:r>
            <a:r>
              <a:t>有几个S</a:t>
            </a:r>
            <a:r>
              <a:rPr lang="en-US"/>
              <a:t>wim Transformer</a:t>
            </a:r>
            <a:r>
              <a:rPr lang="zh-CN" altLang="en-US"/>
              <a:t>层</a:t>
            </a:r>
            <a:r>
              <a:t>和一</a:t>
            </a:r>
            <a:r>
              <a:rPr lang="zh-CN"/>
              <a:t>残差连接</a:t>
            </a:r>
            <a:r>
              <a:t>组</a:t>
            </a:r>
            <a:r>
              <a:rPr lang="zh-CN"/>
              <a:t>成</a:t>
            </a:r>
            <a:endParaRPr lang="zh-CN"/>
          </a:p>
        </p:txBody>
      </p:sp>
    </p:spTree>
    <p:custDataLst>
      <p:tags r:id="rId1"/>
    </p:custData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a:spLocks noGrp="1"/>
          </p:cNvSpPr>
          <p:nvPr>
            <p:ph type="title"/>
          </p:nvPr>
        </p:nvSpPr>
        <p:spPr/>
        <p:txBody>
          <a:bodyPr>
            <a:normAutofit/>
          </a:bodyPr>
          <a:p>
            <a:r>
              <a:rPr lang="zh-CN" dirty="0">
                <a:sym typeface="+mn-ea"/>
              </a:rPr>
              <a:t>贡献总结</a:t>
            </a:r>
            <a:endParaRPr lang="en-US" altLang="zh-CN" dirty="0">
              <a:sym typeface="+mn-ea"/>
            </a:endParaRPr>
          </a:p>
        </p:txBody>
      </p:sp>
      <p:sp>
        <p:nvSpPr>
          <p:cNvPr id="6" name="内容占位符 5"/>
          <p:cNvSpPr>
            <a:spLocks noGrp="1"/>
          </p:cNvSpPr>
          <p:nvPr>
            <p:ph sz="half" idx="1"/>
          </p:nvPr>
        </p:nvSpPr>
        <p:spPr/>
        <p:txBody>
          <a:bodyPr>
            <a:normAutofit fontScale="65000"/>
          </a:bodyPr>
          <a:p>
            <a:pPr marL="0" algn="l">
              <a:buNone/>
            </a:pPr>
            <a:r>
              <a:rPr lang="en-US" altLang="zh-CN"/>
              <a:t>  </a:t>
            </a:r>
            <a:r>
              <a:rPr lang="en-US" altLang="zh-CN" b="1"/>
              <a:t> </a:t>
            </a:r>
            <a:r>
              <a:rPr lang="en-US" altLang="zh-CN" sz="1200" b="1">
                <a:solidFill>
                  <a:srgbClr val="FF0000"/>
                </a:solidFill>
                <a:latin typeface="+mn-ea"/>
              </a:rPr>
              <a:t> </a:t>
            </a:r>
            <a:r>
              <a:rPr lang="zh-CN" altLang="en-US" sz="1200">
                <a:solidFill>
                  <a:srgbClr val="FF0000"/>
                </a:solidFill>
                <a:sym typeface="+mn-ea"/>
              </a:rPr>
              <a:t>Image restoration, such as image super-resolution (SR),image denoising and JPEG compression artifact reduction,aims to reconstruct the high-quality clean image from itslow-quality degraded counterpart. </a:t>
            </a:r>
            <a:r>
              <a:rPr lang="zh-CN" altLang="en-US" sz="1200">
                <a:sym typeface="+mn-ea"/>
              </a:rPr>
              <a:t>Since several revolutionary work [18, 40, 90, 91], convolutional neural networks (CNN) have become the primary workhorse for image restoration [43, 51, 43, 81, 92, 95, 24, 93, 46, 89, 88]</a:t>
            </a:r>
            <a:endParaRPr lang="zh-CN" altLang="en-US" sz="1200">
              <a:sym typeface="+mn-ea"/>
            </a:endParaRPr>
          </a:p>
          <a:p>
            <a:pPr marL="0" algn="l">
              <a:buNone/>
            </a:pPr>
            <a:r>
              <a:rPr lang="zh-CN" altLang="en-US" sz="1200">
                <a:sym typeface="+mn-ea"/>
              </a:rPr>
              <a:t>     Most CNN-based methods focus on elaborate architecture designs such as residual learning [43, 51] and dens </a:t>
            </a:r>
            <a:r>
              <a:rPr lang="zh-CN" altLang="en-US" sz="1200"/>
              <a:t>connections [97, 81]. Although the performance is significantly improved compared with traditional model-basedmethods [73, 14, 28], they generally suffer from two basic  problems that stem from the basic convolution layer. First, the interactions between images and convolution kernels are content-independent. Using the same convolution kernel to restore different image regions may not be the best choice.</a:t>
            </a:r>
            <a:r>
              <a:rPr lang="zh-CN" altLang="en-US" sz="1200">
                <a:solidFill>
                  <a:srgbClr val="FF0000"/>
                </a:solidFill>
              </a:rPr>
              <a:t> Second, under the principle of local processing, convolution is not effective for long-range dependency modelling. As an alternative to CNN, Transformer [76] designs a self-attention mechanism to capture global interactions between contexts and has shown promising performance in several vision problems [6, 74, 19, 56]. However, vision Transformers for image restoration [9, 5] usually divide the input image into patches with fixed size (e.g., 48×48) and process each patch independently.</a:t>
            </a:r>
            <a:r>
              <a:rPr lang="zh-CN" altLang="en-US" sz="1200"/>
              <a:t> Such a strategy inevitably gives rise to two drawbacks. First, border pixels cannot utilize neighbouring pixels that are out of the patch for image restoration. Second, the restored image may introduce border artifacts around each patch. While this problem can be alleviated by patch overlapping, it would introduce extra computational burden. Recently, Swin Transformer [56] has shown great promise as it integrates the advantages of both CNN and Transformer. On the one hand, it has the advantage of CNN to process image with large size due to the local attention mechanism. On the other hand, it has the advantage of Transformer to model long-range dependency with the shifted window scheme</a:t>
            </a:r>
            <a:endParaRPr lang="zh-CN" altLang="en-US" sz="1200"/>
          </a:p>
          <a:p>
            <a:pPr marL="0" algn="l">
              <a:buNone/>
            </a:pPr>
            <a:r>
              <a:rPr lang="zh-CN" altLang="en-US" sz="1200"/>
              <a:t>      In this paper, we propose an image restoration model, namely SwinIR, based on Swin Transformer. More specifically, SwinIR consists of three modules: shallow feature extraction, deep feature extraction and high-quality image reconstruction modules. Shallow feature extraction module uses a convolution layer to extract shallow feature, which is directly transmitted to the reconstruction module so as to preserve low-frequency information. Deep feature extraction module is mainly composed of residual Swin Transformer blocks (RSTB), each of which utilizes several Swin Transformer layers for local attention and cross-window interaction. In addition, we add a convolution layer at the end of the block for feature enhancement and use a residual connection to provide a shortcut for feature aggregation. Finally, both shallow and deep features are fused in the reconstruction module for high-quality image reconstruction. Compared with prevalent CNN-based image restoration models, Transformer-based SwinIR has several benefits: </a:t>
            </a:r>
            <a:r>
              <a:rPr lang="zh-CN" altLang="en-US" sz="1200">
                <a:solidFill>
                  <a:srgbClr val="FF0000"/>
                </a:solidFill>
              </a:rPr>
              <a:t>(1) content-based interactions between image content and attention weights, which can be interpreted as spatially varying convolution [13, 21, 75]. (2) long-range dependency modelling are enabled by the shifted window mechanism. (3) better performance with less parameters. For example, as shown in Fig. 1, SwinIR achieves better PSNR with less parameters compared with existing image SR methods..</a:t>
            </a:r>
            <a:endParaRPr lang="zh-CN" altLang="en-US" sz="1600">
              <a:solidFill>
                <a:srgbClr val="FF0000"/>
              </a:solidFill>
            </a:endParaRPr>
          </a:p>
          <a:p>
            <a:pPr marL="0" algn="l">
              <a:buNone/>
            </a:pPr>
            <a:endParaRPr lang="zh-CN" altLang="en-US" sz="1600">
              <a:solidFill>
                <a:srgbClr val="FF0000"/>
              </a:solidFill>
            </a:endParaRPr>
          </a:p>
        </p:txBody>
      </p:sp>
      <p:sp>
        <p:nvSpPr>
          <p:cNvPr id="3" name="内容占位符 2"/>
          <p:cNvSpPr/>
          <p:nvPr>
            <p:ph sz="half" idx="2"/>
          </p:nvPr>
        </p:nvSpPr>
        <p:spPr/>
        <p:txBody>
          <a:bodyPr>
            <a:normAutofit fontScale="70000"/>
          </a:bodyPr>
          <a:p>
            <a:r>
              <a:rPr lang="zh-CN" altLang="en-US"/>
              <a:t>图像恢复，例如图像超分辨率（SR），图像去噪和JPEG压缩伪影减少，目的是从图像中重建高质量的干净图像</a:t>
            </a:r>
            <a:endParaRPr lang="zh-CN" altLang="en-US"/>
          </a:p>
          <a:p>
            <a:r>
              <a:rPr lang="zh-CN" altLang="en-US"/>
              <a:t>由于局部注意机制，CNN将处理大尺寸图像。另一方面，它也有优势使用Transformer来建模各个块之间的联系</a:t>
            </a:r>
            <a:endParaRPr lang="zh-CN" altLang="en-US"/>
          </a:p>
          <a:p>
            <a:r>
              <a:rPr lang="zh-CN" altLang="en-US"/>
              <a:t>卷积机制没有注意力，会造成两个缺点，</a:t>
            </a:r>
            <a:r>
              <a:rPr lang="en-US" altLang="zh-CN"/>
              <a:t>首先，边界像素无法利用</a:t>
            </a:r>
            <a:r>
              <a:rPr lang="zh-CN" altLang="en-US"/>
              <a:t>窗口</a:t>
            </a:r>
            <a:r>
              <a:rPr lang="en-US" altLang="zh-CN"/>
              <a:t>之外的相邻像素用于图像恢复。其次，恢复的图像可能会在每个</a:t>
            </a:r>
            <a:r>
              <a:rPr lang="zh-CN" altLang="en-US"/>
              <a:t>窗口</a:t>
            </a:r>
            <a:r>
              <a:rPr lang="en-US" altLang="zh-CN"/>
              <a:t>周围引入边界伪影</a:t>
            </a:r>
            <a:endParaRPr lang="en-US" altLang="zh-CN"/>
          </a:p>
          <a:p>
            <a:r>
              <a:rPr lang="en-US" altLang="zh-CN"/>
              <a:t>基于Transformer的SwinIR有几个优点：（1）图像内容和注意力权重之间基于内容的交互，可以解释为空间变化的卷积[13,21,75]。（2） 长期依赖通过移动窗口机制实现建模。（3） 性能更好，参数更少</a:t>
            </a:r>
            <a:endParaRPr lang="en-US" altLang="zh-CN"/>
          </a:p>
        </p:txBody>
      </p:sp>
    </p:spTree>
    <p:custDataLst>
      <p:tags r:id="rId1"/>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结构图</a:t>
            </a:r>
            <a:endParaRPr lang="zh-CN" altLang="en-US"/>
          </a:p>
        </p:txBody>
      </p:sp>
      <p:pic>
        <p:nvPicPr>
          <p:cNvPr id="4" name="内容占位符 3"/>
          <p:cNvPicPr>
            <a:picLocks noChangeAspect="1"/>
          </p:cNvPicPr>
          <p:nvPr>
            <p:ph idx="1"/>
          </p:nvPr>
        </p:nvPicPr>
        <p:blipFill>
          <a:blip r:embed="rId1"/>
          <a:stretch>
            <a:fillRect/>
          </a:stretch>
        </p:blipFill>
        <p:spPr>
          <a:xfrm>
            <a:off x="7263130" y="478155"/>
            <a:ext cx="3637280" cy="5424170"/>
          </a:xfrm>
          <a:prstGeom prst="rect">
            <a:avLst/>
          </a:prstGeom>
        </p:spPr>
      </p:pic>
      <p:sp>
        <p:nvSpPr>
          <p:cNvPr id="6" name="文本框 5"/>
          <p:cNvSpPr txBox="1"/>
          <p:nvPr/>
        </p:nvSpPr>
        <p:spPr>
          <a:xfrm>
            <a:off x="1021080" y="1768475"/>
            <a:ext cx="5864860" cy="4246245"/>
          </a:xfrm>
          <a:prstGeom prst="rect">
            <a:avLst/>
          </a:prstGeom>
          <a:noFill/>
        </p:spPr>
        <p:txBody>
          <a:bodyPr wrap="square" rtlCol="0">
            <a:spAutoFit/>
          </a:bodyPr>
          <a:p>
            <a:r>
              <a:rPr lang="zh-CN" altLang="en-US" sz="1600" b="1"/>
              <a:t>Encoder</a:t>
            </a:r>
            <a:r>
              <a:rPr lang="zh-CN" altLang="en-US" sz="1400"/>
              <a:t>: The encoder is composed of a stack of N = 6 identical layers. Each layer has two sub-layers. The first is a multi-head self-attention mechanism, and the second is a simple, positionwise fully connected feed-forward network. We employ a residual connection [11] around each of the two sub-layers, followed by layer normalization [1]. That is, the output of each sub-layer is </a:t>
            </a:r>
            <a:r>
              <a:rPr lang="zh-CN" altLang="en-US" sz="1400">
                <a:solidFill>
                  <a:srgbClr val="FF0000"/>
                </a:solidFill>
              </a:rPr>
              <a:t>LayerNorm(x + Sublayer(x))</a:t>
            </a:r>
            <a:r>
              <a:rPr lang="zh-CN" altLang="en-US" sz="1400"/>
              <a:t>, where Sublayer(x) is the function implemented by the sub-layer itself. To facilitate these residual connections, all sub-layers in the model, as well as the embedding layers, produce </a:t>
            </a:r>
            <a:r>
              <a:rPr lang="zh-CN" altLang="en-US" sz="1400">
                <a:solidFill>
                  <a:srgbClr val="FF0000"/>
                </a:solidFill>
              </a:rPr>
              <a:t>outputs of dimension dmodel = 512</a:t>
            </a:r>
            <a:r>
              <a:rPr lang="zh-CN" altLang="en-US" sz="1400"/>
              <a:t>.</a:t>
            </a:r>
            <a:endParaRPr lang="zh-CN" altLang="en-US" sz="1400"/>
          </a:p>
          <a:p>
            <a:r>
              <a:rPr lang="zh-CN" altLang="en-US" sz="1600" b="1"/>
              <a:t>Decoder</a:t>
            </a:r>
            <a:r>
              <a:rPr lang="zh-CN" altLang="en-US" sz="1400"/>
              <a:t>: The decoder is also composed of</a:t>
            </a:r>
            <a:r>
              <a:rPr lang="zh-CN" altLang="en-US" sz="1400">
                <a:solidFill>
                  <a:srgbClr val="FF0000"/>
                </a:solidFill>
              </a:rPr>
              <a:t> a stack of N = 6 </a:t>
            </a:r>
            <a:r>
              <a:rPr lang="zh-CN" altLang="en-US" sz="1400"/>
              <a:t>identical layers. In addition to the two sub-layers in each encoder layer, the decoder inserts </a:t>
            </a:r>
            <a:r>
              <a:rPr lang="zh-CN" altLang="en-US" sz="1400">
                <a:solidFill>
                  <a:srgbClr val="FF0000"/>
                </a:solidFill>
              </a:rPr>
              <a:t>a third sub-layer, which performs multi-head attention over the output of the encoder stack</a:t>
            </a:r>
            <a:r>
              <a:rPr lang="zh-CN" altLang="en-US" sz="1400"/>
              <a:t>. Similar to the encoder, we employ residual connections around each of the sub-layers, followed by layer normalization. We also modify the self-attention sub-layer in the decoder stack to prevent positions from attending to subsequent positions. This masking, combined with fact that the output embeddings are offset by one position, ensures that the predictions for position i can depend only on the known outputs at positions less than i.</a:t>
            </a:r>
            <a:endParaRPr lang="zh-CN" altLang="en-US" sz="1400"/>
          </a:p>
        </p:txBody>
      </p:sp>
    </p:spTree>
    <p:custDataLst>
      <p:tags r:id="rId2"/>
    </p:custData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结构图</a:t>
            </a:r>
            <a:endParaRPr lang="zh-CN" altLang="en-US"/>
          </a:p>
        </p:txBody>
      </p:sp>
      <p:pic>
        <p:nvPicPr>
          <p:cNvPr id="6" name="图片 5" descr="QQ截图20220218103125"/>
          <p:cNvPicPr>
            <a:picLocks noChangeAspect="1"/>
          </p:cNvPicPr>
          <p:nvPr/>
        </p:nvPicPr>
        <p:blipFill>
          <a:blip r:embed="rId1"/>
          <a:stretch>
            <a:fillRect/>
          </a:stretch>
        </p:blipFill>
        <p:spPr>
          <a:xfrm>
            <a:off x="1037590" y="2543175"/>
            <a:ext cx="9999980" cy="4161790"/>
          </a:xfrm>
          <a:prstGeom prst="rect">
            <a:avLst/>
          </a:prstGeom>
        </p:spPr>
      </p:pic>
      <p:sp>
        <p:nvSpPr>
          <p:cNvPr id="7" name="文本框 6"/>
          <p:cNvSpPr txBox="1"/>
          <p:nvPr/>
        </p:nvSpPr>
        <p:spPr>
          <a:xfrm>
            <a:off x="1144270" y="1513205"/>
            <a:ext cx="10346690" cy="922020"/>
          </a:xfrm>
          <a:prstGeom prst="rect">
            <a:avLst/>
          </a:prstGeom>
          <a:noFill/>
        </p:spPr>
        <p:txBody>
          <a:bodyPr wrap="square" rtlCol="0">
            <a:spAutoFit/>
          </a:bodyPr>
          <a:p>
            <a:r>
              <a:rPr lang="zh-CN">
                <a:sym typeface="+mn-ea"/>
              </a:rPr>
              <a:t>主要组成部分：</a:t>
            </a:r>
            <a:r>
              <a:rPr>
                <a:sym typeface="+mn-ea"/>
              </a:rPr>
              <a:t>浅层特征提取、深层特征提取和高质量图像重建</a:t>
            </a:r>
            <a:endParaRPr>
              <a:sym typeface="+mn-ea"/>
            </a:endParaRPr>
          </a:p>
          <a:p>
            <a:r>
              <a:rPr>
                <a:sym typeface="+mn-ea"/>
              </a:rPr>
              <a:t>深度特征提取模块</a:t>
            </a:r>
            <a:r>
              <a:rPr lang="zh-CN">
                <a:sym typeface="+mn-ea"/>
              </a:rPr>
              <a:t>：</a:t>
            </a:r>
            <a:r>
              <a:rPr>
                <a:sym typeface="+mn-ea"/>
              </a:rPr>
              <a:t>几个RSTB模块组成</a:t>
            </a:r>
            <a:endParaRPr>
              <a:sym typeface="+mn-ea"/>
            </a:endParaRPr>
          </a:p>
          <a:p>
            <a:r>
              <a:rPr>
                <a:sym typeface="+mn-ea"/>
              </a:rPr>
              <a:t>RSTB模块</a:t>
            </a:r>
            <a:r>
              <a:rPr lang="zh-CN">
                <a:sym typeface="+mn-ea"/>
              </a:rPr>
              <a:t>：</a:t>
            </a:r>
            <a:r>
              <a:rPr>
                <a:sym typeface="+mn-ea"/>
              </a:rPr>
              <a:t>几个S</a:t>
            </a:r>
            <a:r>
              <a:rPr lang="en-US">
                <a:sym typeface="+mn-ea"/>
              </a:rPr>
              <a:t>wim Transformer</a:t>
            </a:r>
            <a:r>
              <a:rPr lang="zh-CN" altLang="en-US">
                <a:sym typeface="+mn-ea"/>
              </a:rPr>
              <a:t>层</a:t>
            </a:r>
            <a:r>
              <a:rPr>
                <a:sym typeface="+mn-ea"/>
              </a:rPr>
              <a:t>和</a:t>
            </a:r>
            <a:r>
              <a:rPr lang="zh-CN">
                <a:sym typeface="+mn-ea"/>
              </a:rPr>
              <a:t>残差连接</a:t>
            </a:r>
            <a:r>
              <a:rPr>
                <a:sym typeface="+mn-ea"/>
              </a:rPr>
              <a:t>组</a:t>
            </a:r>
            <a:r>
              <a:rPr lang="zh-CN">
                <a:sym typeface="+mn-ea"/>
              </a:rPr>
              <a:t>成</a:t>
            </a:r>
            <a:endParaRPr lang="zh-CN" altLang="en-US"/>
          </a:p>
        </p:txBody>
      </p:sp>
    </p:spTree>
    <p:custDataLst>
      <p:tags r:id="rId2"/>
    </p:custData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zh-CN" altLang="en-US"/>
              <a:t>浅层特征提取</a:t>
            </a:r>
            <a:br>
              <a:rPr lang="zh-CN" altLang="en-US"/>
            </a:br>
            <a:r>
              <a:rPr lang="zh-CN" altLang="en-US"/>
              <a:t>Shallow feature extraction</a:t>
            </a:r>
            <a:endParaRPr lang="zh-CN" altLang="en-US"/>
          </a:p>
        </p:txBody>
      </p:sp>
      <p:sp>
        <p:nvSpPr>
          <p:cNvPr id="3" name="内容占位符 2"/>
          <p:cNvSpPr>
            <a:spLocks noGrp="1"/>
          </p:cNvSpPr>
          <p:nvPr>
            <p:ph sz="half" idx="1"/>
          </p:nvPr>
        </p:nvSpPr>
        <p:spPr/>
        <p:txBody>
          <a:bodyPr/>
          <a:p>
            <a:r>
              <a:rPr lang="zh-CN" altLang="en-US"/>
              <a:t>Given a lowquality (LQ) input ILQ 2 R</a:t>
            </a:r>
            <a:r>
              <a:rPr lang="en-US" altLang="zh-CN"/>
              <a:t>^</a:t>
            </a:r>
            <a:r>
              <a:rPr lang="zh-CN" altLang="en-US"/>
              <a:t>H×W×Cin (H, W and Cin are the image height, width and input channel number, respectively), we </a:t>
            </a:r>
            <a:r>
              <a:rPr lang="zh-CN" altLang="en-US">
                <a:solidFill>
                  <a:srgbClr val="FF0000"/>
                </a:solidFill>
              </a:rPr>
              <a:t>use a 3 × 3 convolutional layer HSF(·) to extract shallow feature F0 2 R</a:t>
            </a:r>
            <a:r>
              <a:rPr lang="en-US" altLang="zh-CN">
                <a:solidFill>
                  <a:srgbClr val="FF0000"/>
                </a:solidFill>
              </a:rPr>
              <a:t>^</a:t>
            </a:r>
            <a:r>
              <a:rPr lang="zh-CN" altLang="en-US">
                <a:solidFill>
                  <a:srgbClr val="FF0000"/>
                </a:solidFill>
              </a:rPr>
              <a:t>H×W×C</a:t>
            </a:r>
            <a:r>
              <a:rPr lang="zh-CN" altLang="en-US"/>
              <a:t> as</a:t>
            </a:r>
            <a:endParaRPr lang="zh-CN" altLang="en-US"/>
          </a:p>
        </p:txBody>
      </p:sp>
      <p:sp>
        <p:nvSpPr>
          <p:cNvPr id="4" name="内容占位符 3"/>
          <p:cNvSpPr>
            <a:spLocks noGrp="1"/>
          </p:cNvSpPr>
          <p:nvPr>
            <p:ph sz="half" idx="2"/>
          </p:nvPr>
        </p:nvSpPr>
        <p:spPr/>
        <p:txBody>
          <a:bodyPr/>
          <a:p>
            <a:r>
              <a:rPr lang="zh-CN" altLang="en-US">
                <a:sym typeface="+mn-ea"/>
              </a:rPr>
              <a:t>浅层特征提取：</a:t>
            </a:r>
            <a:r>
              <a:rPr lang="zh-CN" altLang="en-US"/>
              <a:t>对于低质量图片</a:t>
            </a:r>
            <a:r>
              <a:rPr lang="en-US" altLang="zh-CN"/>
              <a:t>I</a:t>
            </a:r>
            <a:r>
              <a:rPr lang="en-US" altLang="zh-CN" sz="1200"/>
              <a:t>LQ</a:t>
            </a:r>
            <a:r>
              <a:rPr lang="zh-CN" altLang="en-US" sz="2400"/>
              <a:t>采用3X3的卷积操作</a:t>
            </a:r>
            <a:r>
              <a:rPr lang="en-US" altLang="zh-CN" sz="2400"/>
              <a:t>H</a:t>
            </a:r>
            <a:r>
              <a:rPr lang="en-US" altLang="zh-CN" sz="1200"/>
              <a:t>SF</a:t>
            </a:r>
            <a:endParaRPr lang="zh-CN" altLang="en-US" sz="2400"/>
          </a:p>
        </p:txBody>
      </p:sp>
      <p:pic>
        <p:nvPicPr>
          <p:cNvPr id="5" name="图片 4" descr="QQ截图20220218104550"/>
          <p:cNvPicPr>
            <a:picLocks noChangeAspect="1"/>
          </p:cNvPicPr>
          <p:nvPr/>
        </p:nvPicPr>
        <p:blipFill>
          <a:blip r:embed="rId1"/>
          <a:stretch>
            <a:fillRect/>
          </a:stretch>
        </p:blipFill>
        <p:spPr>
          <a:xfrm>
            <a:off x="1115695" y="4272915"/>
            <a:ext cx="5143500" cy="716915"/>
          </a:xfrm>
          <a:prstGeom prst="rect">
            <a:avLst/>
          </a:prstGeom>
        </p:spPr>
      </p:pic>
    </p:spTree>
    <p:custDataLst>
      <p:tags r:id="rId2"/>
    </p:custData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zh-CN" altLang="en-US">
                <a:sym typeface="+mn-ea"/>
              </a:rPr>
              <a:t>深层特征提取</a:t>
            </a:r>
            <a:br>
              <a:rPr lang="zh-CN" altLang="en-US">
                <a:sym typeface="+mn-ea"/>
              </a:rPr>
            </a:br>
            <a:r>
              <a:rPr lang="en-US" altLang="zh-CN">
                <a:sym typeface="+mn-ea"/>
              </a:rPr>
              <a:t>Deep</a:t>
            </a:r>
            <a:r>
              <a:rPr lang="zh-CN" altLang="en-US">
                <a:sym typeface="+mn-ea"/>
              </a:rPr>
              <a:t> feature extraction</a:t>
            </a:r>
            <a:endParaRPr lang="zh-CN" altLang="en-US"/>
          </a:p>
        </p:txBody>
      </p:sp>
      <p:sp>
        <p:nvSpPr>
          <p:cNvPr id="4" name="内容占位符 3"/>
          <p:cNvSpPr>
            <a:spLocks noGrp="1"/>
          </p:cNvSpPr>
          <p:nvPr>
            <p:ph sz="half" idx="1"/>
          </p:nvPr>
        </p:nvSpPr>
        <p:spPr/>
        <p:txBody>
          <a:bodyPr>
            <a:normAutofit fontScale="50000"/>
          </a:bodyPr>
          <a:p>
            <a:r>
              <a:rPr lang="zh-CN" altLang="en-US"/>
              <a:t>The convolution layer is good at early visual processing, leading to more stable optimization and better results [86]. It also provides a simple way to map the input image space to a higher dimensional feature space. Then,</a:t>
            </a:r>
            <a:r>
              <a:rPr lang="zh-CN" altLang="en-US">
                <a:solidFill>
                  <a:srgbClr val="FF0000"/>
                </a:solidFill>
              </a:rPr>
              <a:t> we extract deep feature FDF 2 R</a:t>
            </a:r>
            <a:r>
              <a:rPr lang="en-US" altLang="zh-CN">
                <a:solidFill>
                  <a:srgbClr val="FF0000"/>
                </a:solidFill>
              </a:rPr>
              <a:t>^</a:t>
            </a:r>
            <a:r>
              <a:rPr lang="zh-CN" altLang="en-US">
                <a:solidFill>
                  <a:srgbClr val="FF0000"/>
                </a:solidFill>
              </a:rPr>
              <a:t>H×W×C from F0 as</a:t>
            </a:r>
            <a:endParaRPr lang="zh-CN" altLang="en-US"/>
          </a:p>
          <a:p>
            <a:endParaRPr lang="zh-CN" altLang="en-US"/>
          </a:p>
          <a:p>
            <a:endParaRPr lang="zh-CN" altLang="en-US"/>
          </a:p>
          <a:p>
            <a:r>
              <a:rPr lang="zh-CN" altLang="en-US">
                <a:solidFill>
                  <a:srgbClr val="FF0000"/>
                </a:solidFill>
              </a:rPr>
              <a:t>where HDF(·) is the deep feature extraction module and it contains K residual Swin Transformer blocks (RSTB) and a 3 × 3 convolutional </a:t>
            </a:r>
            <a:r>
              <a:rPr lang="zh-CN" altLang="en-US"/>
              <a:t>layer. More specifically, intermediate features F1; F2; : : : ; FK and the output deep feature FDF are extracted block by block as </a:t>
            </a:r>
            <a:endParaRPr lang="zh-CN" altLang="en-US"/>
          </a:p>
          <a:p>
            <a:endParaRPr lang="zh-CN" altLang="en-US"/>
          </a:p>
          <a:p>
            <a:endParaRPr lang="zh-CN" altLang="en-US"/>
          </a:p>
          <a:p>
            <a:endParaRPr lang="zh-CN" altLang="en-US"/>
          </a:p>
          <a:p>
            <a:r>
              <a:rPr lang="zh-CN" altLang="en-US"/>
              <a:t>where </a:t>
            </a:r>
            <a:r>
              <a:rPr lang="zh-CN" altLang="en-US">
                <a:solidFill>
                  <a:srgbClr val="FF0000"/>
                </a:solidFill>
              </a:rPr>
              <a:t>H</a:t>
            </a:r>
            <a:r>
              <a:rPr lang="en-US" altLang="zh-CN">
                <a:solidFill>
                  <a:srgbClr val="FF0000"/>
                </a:solidFill>
              </a:rPr>
              <a:t>^</a:t>
            </a:r>
            <a:r>
              <a:rPr lang="zh-CN" altLang="en-US">
                <a:solidFill>
                  <a:srgbClr val="FF0000"/>
                </a:solidFill>
              </a:rPr>
              <a:t>RSTBi(·) denotes the i-th RSTB and HCONV is the last convolutional layer.</a:t>
            </a:r>
            <a:r>
              <a:rPr lang="zh-CN" altLang="en-US"/>
              <a:t> Using a convolutional layer at the end of feature extraction can bring the inductive bias of the convolution operation into the Transformer-based network, and lay a better foundation for the later aggregation of shallow and deep features</a:t>
            </a:r>
            <a:endParaRPr lang="zh-CN" altLang="en-US"/>
          </a:p>
          <a:p>
            <a:endParaRPr lang="zh-CN" altLang="en-US"/>
          </a:p>
        </p:txBody>
      </p:sp>
      <p:sp>
        <p:nvSpPr>
          <p:cNvPr id="5" name="内容占位符 4"/>
          <p:cNvSpPr>
            <a:spLocks noGrp="1"/>
          </p:cNvSpPr>
          <p:nvPr>
            <p:ph sz="half" idx="2"/>
          </p:nvPr>
        </p:nvSpPr>
        <p:spPr/>
        <p:txBody>
          <a:bodyPr/>
          <a:p>
            <a:r>
              <a:rPr lang="zh-CN" altLang="en-US">
                <a:sym typeface="+mn-ea"/>
              </a:rPr>
              <a:t>深层特征提取：对于</a:t>
            </a:r>
            <a:r>
              <a:rPr lang="en-US" altLang="zh-CN">
                <a:sym typeface="+mn-ea"/>
              </a:rPr>
              <a:t>F</a:t>
            </a:r>
            <a:r>
              <a:rPr lang="en-US" altLang="zh-CN" sz="1800">
                <a:sym typeface="+mn-ea"/>
              </a:rPr>
              <a:t>0</a:t>
            </a:r>
            <a:r>
              <a:rPr lang="zh-CN" altLang="en-US" sz="2400">
                <a:sym typeface="+mn-ea"/>
              </a:rPr>
              <a:t>进行深度特征提取（</a:t>
            </a:r>
            <a:r>
              <a:rPr lang="en-US" altLang="zh-CN" sz="2400">
                <a:sym typeface="+mn-ea"/>
              </a:rPr>
              <a:t>H</a:t>
            </a:r>
            <a:r>
              <a:rPr lang="en-US" altLang="zh-CN" sz="1400">
                <a:sym typeface="+mn-ea"/>
              </a:rPr>
              <a:t>DF</a:t>
            </a:r>
            <a:r>
              <a:rPr lang="zh-CN" altLang="en-US" sz="1400">
                <a:sym typeface="+mn-ea"/>
              </a:rPr>
              <a:t>（）</a:t>
            </a:r>
            <a:r>
              <a:rPr lang="zh-CN" altLang="en-US" sz="2400">
                <a:sym typeface="+mn-ea"/>
              </a:rPr>
              <a:t>）</a:t>
            </a:r>
            <a:endParaRPr lang="zh-CN" altLang="en-US" sz="2400">
              <a:sym typeface="+mn-ea"/>
            </a:endParaRPr>
          </a:p>
          <a:p>
            <a:endParaRPr lang="zh-CN" altLang="en-US" sz="2400">
              <a:sym typeface="+mn-ea"/>
            </a:endParaRPr>
          </a:p>
          <a:p>
            <a:r>
              <a:rPr lang="zh-CN" altLang="en-US" sz="2400">
                <a:sym typeface="+mn-ea"/>
              </a:rPr>
              <a:t>深度特征提取：包括K个RSTB和一个3×3卷积层</a:t>
            </a:r>
            <a:endParaRPr lang="zh-CN" altLang="en-US" sz="2400">
              <a:sym typeface="+mn-ea"/>
            </a:endParaRPr>
          </a:p>
          <a:p>
            <a:endParaRPr lang="zh-CN" altLang="en-US"/>
          </a:p>
          <a:p>
            <a:endParaRPr lang="zh-CN" altLang="en-US"/>
          </a:p>
        </p:txBody>
      </p:sp>
      <p:pic>
        <p:nvPicPr>
          <p:cNvPr id="6" name="图片 5" descr="QQ截图20220218105752"/>
          <p:cNvPicPr>
            <a:picLocks noChangeAspect="1"/>
          </p:cNvPicPr>
          <p:nvPr/>
        </p:nvPicPr>
        <p:blipFill>
          <a:blip r:embed="rId1"/>
          <a:stretch>
            <a:fillRect/>
          </a:stretch>
        </p:blipFill>
        <p:spPr>
          <a:xfrm>
            <a:off x="1673225" y="2745105"/>
            <a:ext cx="3409315" cy="485775"/>
          </a:xfrm>
          <a:prstGeom prst="rect">
            <a:avLst/>
          </a:prstGeom>
        </p:spPr>
      </p:pic>
      <p:pic>
        <p:nvPicPr>
          <p:cNvPr id="7" name="图片 6" descr="QQ截图20220218105759"/>
          <p:cNvPicPr>
            <a:picLocks noChangeAspect="1"/>
          </p:cNvPicPr>
          <p:nvPr/>
        </p:nvPicPr>
        <p:blipFill>
          <a:blip r:embed="rId2"/>
          <a:stretch>
            <a:fillRect/>
          </a:stretch>
        </p:blipFill>
        <p:spPr>
          <a:xfrm>
            <a:off x="1393190" y="4169410"/>
            <a:ext cx="4228465" cy="676275"/>
          </a:xfrm>
          <a:prstGeom prst="rect">
            <a:avLst/>
          </a:prstGeom>
        </p:spPr>
      </p:pic>
      <p:pic>
        <p:nvPicPr>
          <p:cNvPr id="9" name="图片 8" descr="QQ截图20220218143938"/>
          <p:cNvPicPr>
            <a:picLocks noChangeAspect="1"/>
          </p:cNvPicPr>
          <p:nvPr/>
        </p:nvPicPr>
        <p:blipFill>
          <a:blip r:embed="rId3"/>
          <a:stretch>
            <a:fillRect/>
          </a:stretch>
        </p:blipFill>
        <p:spPr>
          <a:xfrm>
            <a:off x="5942330" y="4355465"/>
            <a:ext cx="5942965" cy="2105025"/>
          </a:xfrm>
          <a:prstGeom prst="rect">
            <a:avLst/>
          </a:prstGeom>
        </p:spPr>
      </p:pic>
    </p:spTree>
    <p:custDataLst>
      <p:tags r:id="rId4"/>
    </p:custData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zh-CN" altLang="en-US"/>
              <a:t>图像重构</a:t>
            </a:r>
            <a:br>
              <a:rPr lang="zh-CN" altLang="en-US"/>
            </a:br>
            <a:r>
              <a:rPr lang="zh-CN" altLang="en-US"/>
              <a:t>Image reconstruction</a:t>
            </a:r>
            <a:endParaRPr lang="zh-CN" altLang="en-US"/>
          </a:p>
        </p:txBody>
      </p:sp>
      <p:sp>
        <p:nvSpPr>
          <p:cNvPr id="4" name="内容占位符 3"/>
          <p:cNvSpPr>
            <a:spLocks noGrp="1"/>
          </p:cNvSpPr>
          <p:nvPr>
            <p:ph sz="half" idx="1"/>
          </p:nvPr>
        </p:nvSpPr>
        <p:spPr/>
        <p:txBody>
          <a:bodyPr>
            <a:normAutofit fontScale="50000"/>
          </a:bodyPr>
          <a:p>
            <a:r>
              <a:rPr lang="zh-CN" altLang="en-US"/>
              <a:t>Taking image SR as an example, we reconstruct the high-quality image IRHQ by aggregating shallow and deep features as  </a:t>
            </a:r>
            <a:endParaRPr lang="zh-CN" altLang="en-US"/>
          </a:p>
          <a:p>
            <a:endParaRPr lang="zh-CN" altLang="en-US"/>
          </a:p>
          <a:p>
            <a:endParaRPr lang="zh-CN" altLang="en-US"/>
          </a:p>
          <a:p>
            <a:r>
              <a:rPr lang="zh-CN" altLang="en-US"/>
              <a:t>where HREC(·) is the function of the reconstruction module. Shallow feature mainly contain low-frequencies, while deep feature focus on recovering lost high-frequencies. With a long skip connection, SwinIR can transmit the lowfrequency information directly to the reconstruction module, which can help deep feature extraction module focus on high-frequency information and stabilize training. For the implementation of reconstruction module, we use the sub-pixel convolution layer [68] to upsample the feature. For tasks that do not need upsampling, such as image denoising and JPEG compression artifact reduction, a single convolution layer is used for reconstruction. Besides, we use residual learning to reconstruct the residual between theLQ and the HQ image instead of the HQ image. This is formulated as</a:t>
            </a:r>
            <a:endParaRPr lang="zh-CN" altLang="en-US"/>
          </a:p>
          <a:p>
            <a:endParaRPr lang="zh-CN" altLang="en-US"/>
          </a:p>
          <a:p>
            <a:endParaRPr lang="zh-CN" altLang="en-US"/>
          </a:p>
          <a:p>
            <a:r>
              <a:rPr lang="zh-CN" altLang="en-US"/>
              <a:t>where HSwinIR(·) denotes the function of SwinIR.</a:t>
            </a:r>
            <a:endParaRPr lang="zh-CN" altLang="en-US"/>
          </a:p>
        </p:txBody>
      </p:sp>
      <p:sp>
        <p:nvSpPr>
          <p:cNvPr id="5" name="内容占位符 4"/>
          <p:cNvSpPr>
            <a:spLocks noGrp="1"/>
          </p:cNvSpPr>
          <p:nvPr>
            <p:ph sz="half" idx="2"/>
          </p:nvPr>
        </p:nvSpPr>
        <p:spPr/>
        <p:txBody>
          <a:bodyPr/>
          <a:p>
            <a:r>
              <a:rPr lang="zh-CN" altLang="en-US"/>
              <a:t>图像重构：通过集合浅层特征和深层特征（</a:t>
            </a:r>
            <a:r>
              <a:rPr lang="en-US" altLang="zh-CN"/>
              <a:t>H</a:t>
            </a:r>
            <a:r>
              <a:rPr lang="en-US" altLang="zh-CN" sz="1600"/>
              <a:t>REC</a:t>
            </a:r>
            <a:r>
              <a:rPr lang="zh-CN" altLang="en-US" sz="1600"/>
              <a:t>（）</a:t>
            </a:r>
            <a:r>
              <a:rPr lang="zh-CN" altLang="en-US"/>
              <a:t>）</a:t>
            </a:r>
            <a:endParaRPr lang="zh-CN" altLang="en-US"/>
          </a:p>
          <a:p>
            <a:r>
              <a:rPr lang="zh-CN" altLang="en-US"/>
              <a:t>由于浅层特征主要包含低频信息，而深层特征聚焦于重建遗失的高频信息，SwinIR采用了长距离跳过连接将两者聚合进行最终的重建。对于不需要上采样的任务，则使用残差学习来进行重建</a:t>
            </a:r>
            <a:endParaRPr lang="zh-CN" altLang="en-US"/>
          </a:p>
        </p:txBody>
      </p:sp>
      <p:pic>
        <p:nvPicPr>
          <p:cNvPr id="6" name="图片 5" descr="QQ截图20220218144221"/>
          <p:cNvPicPr>
            <a:picLocks noChangeAspect="1"/>
          </p:cNvPicPr>
          <p:nvPr/>
        </p:nvPicPr>
        <p:blipFill>
          <a:blip r:embed="rId1"/>
          <a:stretch>
            <a:fillRect/>
          </a:stretch>
        </p:blipFill>
        <p:spPr>
          <a:xfrm>
            <a:off x="1409065" y="2295525"/>
            <a:ext cx="3590290" cy="438150"/>
          </a:xfrm>
          <a:prstGeom prst="rect">
            <a:avLst/>
          </a:prstGeom>
        </p:spPr>
      </p:pic>
      <p:pic>
        <p:nvPicPr>
          <p:cNvPr id="7" name="图片 6" descr="QQ截图20220218144228"/>
          <p:cNvPicPr>
            <a:picLocks noChangeAspect="1"/>
          </p:cNvPicPr>
          <p:nvPr/>
        </p:nvPicPr>
        <p:blipFill>
          <a:blip r:embed="rId2"/>
          <a:stretch>
            <a:fillRect/>
          </a:stretch>
        </p:blipFill>
        <p:spPr>
          <a:xfrm>
            <a:off x="1409065" y="5037455"/>
            <a:ext cx="3571240" cy="457200"/>
          </a:xfrm>
          <a:prstGeom prst="rect">
            <a:avLst/>
          </a:prstGeom>
        </p:spPr>
      </p:pic>
    </p:spTree>
    <p:custDataLst>
      <p:tags r:id="rId3"/>
    </p:custData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a:spLocks noGrp="1"/>
          </p:cNvSpPr>
          <p:nvPr>
            <p:ph type="title"/>
          </p:nvPr>
        </p:nvSpPr>
        <p:spPr/>
        <p:txBody>
          <a:bodyPr>
            <a:normAutofit fontScale="90000"/>
          </a:bodyPr>
          <a:p>
            <a:r>
              <a:rPr lang="zh-CN" altLang="en-US"/>
              <a:t>图像损失</a:t>
            </a:r>
            <a:br>
              <a:rPr lang="zh-CN" altLang="en-US"/>
            </a:br>
            <a:r>
              <a:rPr lang="zh-CN" altLang="en-US"/>
              <a:t>Loss function</a:t>
            </a:r>
            <a:endParaRPr lang="zh-CN" altLang="en-US"/>
          </a:p>
        </p:txBody>
      </p:sp>
      <p:sp>
        <p:nvSpPr>
          <p:cNvPr id="5" name="内容占位符 4"/>
          <p:cNvSpPr>
            <a:spLocks noGrp="1"/>
          </p:cNvSpPr>
          <p:nvPr>
            <p:ph sz="half" idx="1"/>
          </p:nvPr>
        </p:nvSpPr>
        <p:spPr/>
        <p:txBody>
          <a:bodyPr>
            <a:normAutofit fontScale="70000"/>
          </a:bodyPr>
          <a:p>
            <a:r>
              <a:rPr lang="zh-CN" altLang="en-US"/>
              <a:t>For image SR, we optimize the parameters of SwinIR by minimizing the </a:t>
            </a:r>
            <a:r>
              <a:rPr lang="zh-CN" altLang="en-US">
                <a:solidFill>
                  <a:srgbClr val="FF0000"/>
                </a:solidFill>
              </a:rPr>
              <a:t>L1 pixel loss</a:t>
            </a:r>
            <a:endParaRPr lang="zh-CN" altLang="en-US"/>
          </a:p>
          <a:p>
            <a:endParaRPr lang="zh-CN" altLang="en-US"/>
          </a:p>
          <a:p>
            <a:endParaRPr lang="zh-CN" altLang="en-US"/>
          </a:p>
          <a:p>
            <a:r>
              <a:rPr lang="zh-CN" altLang="en-US"/>
              <a:t>    where IRHQ is obtained by taking ILQ as the input of SwinIR, and IHQ is the corresponding ground-truth HQ image. Forclassical and lightweight image SR, we only use the naive L1 pixel loss as same as previous work to show the effectiveness of the proposed network. For real-world image SR,we use a combination of pixel loss, GAN loss and perceptual loss [81, 89, 80, 27, 39, 81] to improve visual quality.</a:t>
            </a:r>
            <a:r>
              <a:rPr lang="zh-CN" altLang="en-US">
                <a:solidFill>
                  <a:srgbClr val="FF0000"/>
                </a:solidFill>
              </a:rPr>
              <a:t>For image denoising and JPEG compression artifact reduction, we use the Charbonnier loss </a:t>
            </a:r>
            <a:r>
              <a:rPr lang="zh-CN" altLang="en-US"/>
              <a:t>[8]</a:t>
            </a:r>
            <a:endParaRPr lang="zh-CN" altLang="en-US"/>
          </a:p>
          <a:p>
            <a:endParaRPr lang="zh-CN" altLang="en-US"/>
          </a:p>
        </p:txBody>
      </p:sp>
      <p:sp>
        <p:nvSpPr>
          <p:cNvPr id="6" name="内容占位符 5"/>
          <p:cNvSpPr>
            <a:spLocks noGrp="1"/>
          </p:cNvSpPr>
          <p:nvPr>
            <p:ph sz="half" idx="2"/>
          </p:nvPr>
        </p:nvSpPr>
        <p:spPr/>
        <p:txBody>
          <a:bodyPr/>
          <a:p>
            <a:r>
              <a:rPr lang="zh-CN" altLang="en-US"/>
              <a:t>经典和轻量级的图像SR，使用L1像素损失</a:t>
            </a:r>
            <a:endParaRPr lang="zh-CN" altLang="en-US"/>
          </a:p>
          <a:p>
            <a:r>
              <a:rPr lang="zh-CN" altLang="en-US"/>
              <a:t>对于图像去噪和JPEG压缩伪影减少，使用Charbonnier损失</a:t>
            </a:r>
            <a:endParaRPr lang="zh-CN" altLang="en-US"/>
          </a:p>
        </p:txBody>
      </p:sp>
      <p:pic>
        <p:nvPicPr>
          <p:cNvPr id="7" name="图片 6" descr="QQ截图20220218154155"/>
          <p:cNvPicPr>
            <a:picLocks noChangeAspect="1"/>
          </p:cNvPicPr>
          <p:nvPr/>
        </p:nvPicPr>
        <p:blipFill>
          <a:blip r:embed="rId1"/>
          <a:stretch>
            <a:fillRect/>
          </a:stretch>
        </p:blipFill>
        <p:spPr>
          <a:xfrm>
            <a:off x="1471930" y="2484120"/>
            <a:ext cx="3514090" cy="504825"/>
          </a:xfrm>
          <a:prstGeom prst="rect">
            <a:avLst/>
          </a:prstGeom>
        </p:spPr>
      </p:pic>
      <p:pic>
        <p:nvPicPr>
          <p:cNvPr id="8" name="图片 7" descr="QQ截图20220218154202"/>
          <p:cNvPicPr>
            <a:picLocks noChangeAspect="1"/>
          </p:cNvPicPr>
          <p:nvPr/>
        </p:nvPicPr>
        <p:blipFill>
          <a:blip r:embed="rId2"/>
          <a:stretch>
            <a:fillRect/>
          </a:stretch>
        </p:blipFill>
        <p:spPr>
          <a:xfrm>
            <a:off x="1471930" y="5888355"/>
            <a:ext cx="3695065" cy="666750"/>
          </a:xfrm>
          <a:prstGeom prst="rect">
            <a:avLst/>
          </a:prstGeom>
        </p:spPr>
      </p:pic>
    </p:spTree>
    <p:custDataLst>
      <p:tags r:id="rId3"/>
    </p:custData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实验</a:t>
            </a:r>
            <a:endParaRPr lang="zh-CN" altLang="en-US"/>
          </a:p>
        </p:txBody>
      </p:sp>
      <p:sp>
        <p:nvSpPr>
          <p:cNvPr id="4" name="内容占位符 3"/>
          <p:cNvSpPr>
            <a:spLocks noGrp="1"/>
          </p:cNvSpPr>
          <p:nvPr>
            <p:ph sz="half" idx="1"/>
          </p:nvPr>
        </p:nvSpPr>
        <p:spPr>
          <a:xfrm>
            <a:off x="838200" y="1825625"/>
            <a:ext cx="10387965" cy="775970"/>
          </a:xfrm>
        </p:spPr>
        <p:txBody>
          <a:bodyPr/>
          <a:p>
            <a:pPr marL="0" indent="0">
              <a:buNone/>
            </a:pPr>
            <a:r>
              <a:rPr lang="zh-CN" altLang="en-US">
                <a:sym typeface="+mn-ea"/>
              </a:rPr>
              <a:t>消融实验：各变量控制实验</a:t>
            </a:r>
            <a:endParaRPr lang="zh-CN" altLang="en-US">
              <a:sym typeface="+mn-ea"/>
            </a:endParaRPr>
          </a:p>
        </p:txBody>
      </p:sp>
      <p:pic>
        <p:nvPicPr>
          <p:cNvPr id="6" name="图片 5" descr="QQ截图20220218155914"/>
          <p:cNvPicPr>
            <a:picLocks noChangeAspect="1"/>
          </p:cNvPicPr>
          <p:nvPr/>
        </p:nvPicPr>
        <p:blipFill>
          <a:blip r:embed="rId1"/>
          <a:stretch>
            <a:fillRect/>
          </a:stretch>
        </p:blipFill>
        <p:spPr>
          <a:xfrm>
            <a:off x="1265555" y="2397760"/>
            <a:ext cx="8952230" cy="3676015"/>
          </a:xfrm>
          <a:prstGeom prst="rect">
            <a:avLst/>
          </a:prstGeom>
        </p:spPr>
      </p:pic>
    </p:spTree>
    <p:custDataLst>
      <p:tags r:id="rId2"/>
    </p:custData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zh-CN" altLang="en-US"/>
              <a:t>实验</a:t>
            </a:r>
            <a:br>
              <a:rPr lang="zh-CN" altLang="en-US"/>
            </a:br>
            <a:r>
              <a:rPr lang="zh-CN" altLang="en-US"/>
              <a:t>经典图像</a:t>
            </a:r>
            <a:r>
              <a:rPr lang="en-US" altLang="zh-CN"/>
              <a:t>SR</a:t>
            </a:r>
            <a:endParaRPr lang="zh-CN" altLang="en-US"/>
          </a:p>
        </p:txBody>
      </p:sp>
      <p:pic>
        <p:nvPicPr>
          <p:cNvPr id="4" name="图片 3" descr="QQ截图20220218162510"/>
          <p:cNvPicPr>
            <a:picLocks noChangeAspect="1"/>
          </p:cNvPicPr>
          <p:nvPr/>
        </p:nvPicPr>
        <p:blipFill>
          <a:blip r:embed="rId1"/>
          <a:stretch>
            <a:fillRect/>
          </a:stretch>
        </p:blipFill>
        <p:spPr>
          <a:xfrm>
            <a:off x="1668145" y="1557020"/>
            <a:ext cx="8411210" cy="4981575"/>
          </a:xfrm>
          <a:prstGeom prst="rect">
            <a:avLst/>
          </a:prstGeom>
        </p:spPr>
      </p:pic>
    </p:spTree>
    <p:custDataLst>
      <p:tags r:id="rId2"/>
    </p:custData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zh-CN" altLang="en-US">
                <a:sym typeface="+mn-ea"/>
              </a:rPr>
              <a:t>实验</a:t>
            </a:r>
            <a:br>
              <a:rPr lang="zh-CN" altLang="en-US">
                <a:sym typeface="+mn-ea"/>
              </a:rPr>
            </a:br>
            <a:r>
              <a:rPr lang="zh-CN" altLang="en-US">
                <a:sym typeface="+mn-ea"/>
              </a:rPr>
              <a:t>轻量级图像</a:t>
            </a:r>
            <a:r>
              <a:rPr lang="en-US" altLang="zh-CN">
                <a:sym typeface="+mn-ea"/>
              </a:rPr>
              <a:t>SR</a:t>
            </a:r>
            <a:endParaRPr lang="zh-CN" altLang="en-US"/>
          </a:p>
        </p:txBody>
      </p:sp>
      <p:sp>
        <p:nvSpPr>
          <p:cNvPr id="3" name="内容占位符 2"/>
          <p:cNvSpPr>
            <a:spLocks noGrp="1"/>
          </p:cNvSpPr>
          <p:nvPr>
            <p:ph idx="1"/>
          </p:nvPr>
        </p:nvSpPr>
        <p:spPr/>
        <p:txBody>
          <a:bodyPr/>
          <a:p>
            <a:endParaRPr lang="zh-CN" altLang="en-US"/>
          </a:p>
        </p:txBody>
      </p:sp>
      <p:pic>
        <p:nvPicPr>
          <p:cNvPr id="4" name="图片 3" descr="QQ截图20220218164846"/>
          <p:cNvPicPr>
            <a:picLocks noChangeAspect="1"/>
          </p:cNvPicPr>
          <p:nvPr/>
        </p:nvPicPr>
        <p:blipFill>
          <a:blip r:embed="rId1"/>
          <a:stretch>
            <a:fillRect/>
          </a:stretch>
        </p:blipFill>
        <p:spPr>
          <a:xfrm>
            <a:off x="1066800" y="2168525"/>
            <a:ext cx="10058400" cy="3840480"/>
          </a:xfrm>
          <a:prstGeom prst="rect">
            <a:avLst/>
          </a:prstGeom>
        </p:spPr>
      </p:pic>
    </p:spTree>
    <p:custDataLst>
      <p:tags r:id="rId2"/>
    </p:custData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zh-CN" altLang="en-US"/>
              <a:t>实验</a:t>
            </a:r>
            <a:br>
              <a:rPr lang="zh-CN" altLang="en-US"/>
            </a:br>
            <a:r>
              <a:rPr lang="zh-CN" altLang="en-US"/>
              <a:t>图像（灰白</a:t>
            </a:r>
            <a:r>
              <a:rPr lang="en-US" altLang="zh-CN"/>
              <a:t>/</a:t>
            </a:r>
            <a:r>
              <a:rPr lang="zh-CN" altLang="en-US"/>
              <a:t>彩色）去噪</a:t>
            </a:r>
            <a:endParaRPr lang="zh-CN" altLang="en-US"/>
          </a:p>
        </p:txBody>
      </p:sp>
      <p:sp>
        <p:nvSpPr>
          <p:cNvPr id="3" name="内容占位符 2"/>
          <p:cNvSpPr>
            <a:spLocks noGrp="1"/>
          </p:cNvSpPr>
          <p:nvPr>
            <p:ph idx="1"/>
          </p:nvPr>
        </p:nvSpPr>
        <p:spPr/>
        <p:txBody>
          <a:bodyPr/>
          <a:p>
            <a:endParaRPr lang="zh-CN" altLang="en-US"/>
          </a:p>
        </p:txBody>
      </p:sp>
      <p:pic>
        <p:nvPicPr>
          <p:cNvPr id="4" name="图片 3" descr="QQ截图20220218170306"/>
          <p:cNvPicPr>
            <a:picLocks noChangeAspect="1"/>
          </p:cNvPicPr>
          <p:nvPr/>
        </p:nvPicPr>
        <p:blipFill>
          <a:blip r:embed="rId1"/>
          <a:stretch>
            <a:fillRect/>
          </a:stretch>
        </p:blipFill>
        <p:spPr>
          <a:xfrm>
            <a:off x="1061085" y="1593850"/>
            <a:ext cx="9542780" cy="5202555"/>
          </a:xfrm>
          <a:prstGeom prst="rect">
            <a:avLst/>
          </a:prstGeom>
        </p:spPr>
      </p:pic>
    </p:spTree>
    <p:custDataLst>
      <p:tags r:id="rId2"/>
    </p:custData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a:spLocks noGrp="1"/>
          </p:cNvSpPr>
          <p:nvPr>
            <p:ph type="ctrTitle"/>
          </p:nvPr>
        </p:nvSpPr>
        <p:spPr/>
        <p:txBody>
          <a:bodyPr>
            <a:normAutofit/>
          </a:bodyPr>
          <a:p>
            <a:r>
              <a:rPr lang="zh-CN" altLang="en-US" sz="3200"/>
              <a:t>GIRAFFE: Representing Scenes as</a:t>
            </a:r>
            <a:br>
              <a:rPr lang="zh-CN" altLang="en-US" sz="3200"/>
            </a:br>
            <a:r>
              <a:rPr lang="zh-CN" altLang="en-US" sz="3200"/>
              <a:t>Compositional Generative Neural Feature Fields</a:t>
            </a:r>
            <a:endParaRPr lang="zh-CN" altLang="en-US" sz="3200"/>
          </a:p>
        </p:txBody>
      </p:sp>
      <p:sp>
        <p:nvSpPr>
          <p:cNvPr id="5" name="副标题 4"/>
          <p:cNvSpPr>
            <a:spLocks noGrp="1"/>
          </p:cNvSpPr>
          <p:nvPr>
            <p:ph type="subTitle" idx="1"/>
          </p:nvPr>
        </p:nvSpPr>
        <p:spPr/>
        <p:txBody>
          <a:bodyPr/>
          <a:p>
            <a:r>
              <a:rPr lang="zh-CN" altLang="en-US"/>
              <a:t>Michael Niemeyer1;2 Andreas Geiger1;2</a:t>
            </a:r>
            <a:endParaRPr lang="zh-CN" altLang="en-US"/>
          </a:p>
          <a:p>
            <a:r>
              <a:rPr lang="zh-CN" altLang="en-US"/>
              <a:t>1Max Planck Institute for Intelligent Systems, Tubingen ¨ 2University of Tubingen</a:t>
            </a:r>
            <a:endParaRPr lang="zh-CN" altLang="en-US"/>
          </a:p>
        </p:txBody>
      </p:sp>
    </p:spTree>
    <p:custDataLst>
      <p:tags r:id="rId1"/>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7" name="标题 1"/>
          <p:cNvSpPr>
            <a:spLocks noGrp="1"/>
          </p:cNvSpPr>
          <p:nvPr/>
        </p:nvSpPr>
        <p:spPr>
          <a:xfrm>
            <a:off x="838200" y="307340"/>
            <a:ext cx="10515600" cy="1325563"/>
          </a:xfrm>
          <a:prstGeom prst="rect">
            <a:avLst/>
          </a:prstGeom>
        </p:spPr>
        <p:txBody>
          <a:bodyPr vert="horz" lIns="91440" tIns="45720" rIns="91440" bIns="45720" rtlCol="0" anchor="ctr" anchorCtr="0">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a:t>点积注意力机制</a:t>
            </a:r>
            <a:endParaRPr lang="zh-CN" altLang="en-US"/>
          </a:p>
          <a:p>
            <a:r>
              <a:rPr lang="zh-CN" altLang="en-US" b="1">
                <a:sym typeface="+mn-ea"/>
              </a:rPr>
              <a:t>Scaled Dot-Product Attention</a:t>
            </a:r>
            <a:endParaRPr lang="zh-CN" altLang="en-US"/>
          </a:p>
        </p:txBody>
      </p:sp>
      <p:sp>
        <p:nvSpPr>
          <p:cNvPr id="24" name="平行四边形 23"/>
          <p:cNvSpPr/>
          <p:nvPr/>
        </p:nvSpPr>
        <p:spPr>
          <a:xfrm>
            <a:off x="8898890" y="1545590"/>
            <a:ext cx="510540" cy="247015"/>
          </a:xfrm>
          <a:prstGeom prst="parallelogra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5" name="文本框 24"/>
          <p:cNvSpPr txBox="1"/>
          <p:nvPr/>
        </p:nvSpPr>
        <p:spPr>
          <a:xfrm>
            <a:off x="10525760" y="1485265"/>
            <a:ext cx="346075" cy="368300"/>
          </a:xfrm>
          <a:prstGeom prst="rect">
            <a:avLst/>
          </a:prstGeom>
          <a:noFill/>
        </p:spPr>
        <p:txBody>
          <a:bodyPr wrap="square" rtlCol="0">
            <a:spAutoFit/>
          </a:bodyPr>
          <a:p>
            <a:r>
              <a:rPr lang="en-US" altLang="zh-CN"/>
              <a:t>Q</a:t>
            </a:r>
            <a:endParaRPr lang="en-US" altLang="zh-CN"/>
          </a:p>
        </p:txBody>
      </p:sp>
      <p:sp>
        <p:nvSpPr>
          <p:cNvPr id="45" name="椭圆 44"/>
          <p:cNvSpPr/>
          <p:nvPr/>
        </p:nvSpPr>
        <p:spPr>
          <a:xfrm>
            <a:off x="8647430" y="2101215"/>
            <a:ext cx="296545" cy="28829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6" name="椭圆 45"/>
          <p:cNvSpPr/>
          <p:nvPr/>
        </p:nvSpPr>
        <p:spPr>
          <a:xfrm>
            <a:off x="9215755" y="2101215"/>
            <a:ext cx="296545" cy="28829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7" name="椭圆 46"/>
          <p:cNvSpPr/>
          <p:nvPr/>
        </p:nvSpPr>
        <p:spPr>
          <a:xfrm>
            <a:off x="9767570" y="2101215"/>
            <a:ext cx="296545" cy="28829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8" name="等腰三角形 47"/>
          <p:cNvSpPr/>
          <p:nvPr/>
        </p:nvSpPr>
        <p:spPr>
          <a:xfrm>
            <a:off x="8692515" y="2653665"/>
            <a:ext cx="206375" cy="23876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9" name="等腰三角形 48"/>
          <p:cNvSpPr/>
          <p:nvPr/>
        </p:nvSpPr>
        <p:spPr>
          <a:xfrm>
            <a:off x="9260840" y="2653665"/>
            <a:ext cx="206375" cy="23876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0" name="等腰三角形 49"/>
          <p:cNvSpPr/>
          <p:nvPr/>
        </p:nvSpPr>
        <p:spPr>
          <a:xfrm>
            <a:off x="9812655" y="2653665"/>
            <a:ext cx="206375" cy="23876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1" name="文本框 50"/>
          <p:cNvSpPr txBox="1"/>
          <p:nvPr/>
        </p:nvSpPr>
        <p:spPr>
          <a:xfrm>
            <a:off x="10525760" y="2021205"/>
            <a:ext cx="346075" cy="368300"/>
          </a:xfrm>
          <a:prstGeom prst="rect">
            <a:avLst/>
          </a:prstGeom>
          <a:noFill/>
        </p:spPr>
        <p:txBody>
          <a:bodyPr wrap="square" rtlCol="0">
            <a:spAutoFit/>
          </a:bodyPr>
          <a:p>
            <a:r>
              <a:rPr lang="en-US" altLang="zh-CN"/>
              <a:t>K</a:t>
            </a:r>
            <a:endParaRPr lang="en-US" altLang="zh-CN"/>
          </a:p>
        </p:txBody>
      </p:sp>
      <p:sp>
        <p:nvSpPr>
          <p:cNvPr id="52" name="文本框 51"/>
          <p:cNvSpPr txBox="1"/>
          <p:nvPr/>
        </p:nvSpPr>
        <p:spPr>
          <a:xfrm>
            <a:off x="10525760" y="2524125"/>
            <a:ext cx="346075" cy="368300"/>
          </a:xfrm>
          <a:prstGeom prst="rect">
            <a:avLst/>
          </a:prstGeom>
          <a:noFill/>
        </p:spPr>
        <p:txBody>
          <a:bodyPr wrap="square" rtlCol="0">
            <a:spAutoFit/>
          </a:bodyPr>
          <a:p>
            <a:r>
              <a:rPr lang="en-US" altLang="zh-CN"/>
              <a:t>V</a:t>
            </a:r>
            <a:endParaRPr lang="en-US" altLang="zh-CN"/>
          </a:p>
        </p:txBody>
      </p:sp>
      <p:cxnSp>
        <p:nvCxnSpPr>
          <p:cNvPr id="53" name="直接连接符 52"/>
          <p:cNvCxnSpPr>
            <a:endCxn id="45" idx="0"/>
          </p:cNvCxnSpPr>
          <p:nvPr/>
        </p:nvCxnSpPr>
        <p:spPr>
          <a:xfrm flipH="1">
            <a:off x="8796020" y="1804670"/>
            <a:ext cx="327025" cy="296545"/>
          </a:xfrm>
          <a:prstGeom prst="line">
            <a:avLst/>
          </a:prstGeom>
          <a:ln w="50800"/>
        </p:spPr>
        <p:style>
          <a:lnRef idx="3">
            <a:schemeClr val="accent2"/>
          </a:lnRef>
          <a:fillRef idx="0">
            <a:schemeClr val="accent2"/>
          </a:fillRef>
          <a:effectRef idx="2">
            <a:schemeClr val="accent2"/>
          </a:effectRef>
          <a:fontRef idx="minor">
            <a:schemeClr val="tx1"/>
          </a:fontRef>
        </p:style>
      </p:cxnSp>
      <p:cxnSp>
        <p:nvCxnSpPr>
          <p:cNvPr id="54" name="直接连接符 53"/>
          <p:cNvCxnSpPr/>
          <p:nvPr/>
        </p:nvCxnSpPr>
        <p:spPr>
          <a:xfrm>
            <a:off x="9092565" y="1792605"/>
            <a:ext cx="308610" cy="318770"/>
          </a:xfrm>
          <a:prstGeom prst="line">
            <a:avLst/>
          </a:prstGeom>
          <a:ln w="28575"/>
        </p:spPr>
        <p:style>
          <a:lnRef idx="2">
            <a:schemeClr val="accent2"/>
          </a:lnRef>
          <a:fillRef idx="0">
            <a:schemeClr val="accent2"/>
          </a:fillRef>
          <a:effectRef idx="1">
            <a:schemeClr val="accent2"/>
          </a:effectRef>
          <a:fontRef idx="minor">
            <a:schemeClr val="tx1"/>
          </a:fontRef>
        </p:style>
      </p:cxnSp>
      <p:cxnSp>
        <p:nvCxnSpPr>
          <p:cNvPr id="55" name="直接连接符 54"/>
          <p:cNvCxnSpPr>
            <a:endCxn id="47" idx="0"/>
          </p:cNvCxnSpPr>
          <p:nvPr/>
        </p:nvCxnSpPr>
        <p:spPr>
          <a:xfrm>
            <a:off x="9092565" y="1811655"/>
            <a:ext cx="823595" cy="289560"/>
          </a:xfrm>
          <a:prstGeom prst="line">
            <a:avLst/>
          </a:prstGeom>
          <a:ln w="15875">
            <a:solidFill>
              <a:schemeClr val="accent2"/>
            </a:solidFill>
          </a:ln>
        </p:spPr>
        <p:style>
          <a:lnRef idx="1">
            <a:schemeClr val="accent1"/>
          </a:lnRef>
          <a:fillRef idx="0">
            <a:schemeClr val="accent1"/>
          </a:fillRef>
          <a:effectRef idx="0">
            <a:schemeClr val="accent1"/>
          </a:effectRef>
          <a:fontRef idx="minor">
            <a:schemeClr val="tx1"/>
          </a:fontRef>
        </p:style>
      </p:cxnSp>
      <p:sp>
        <p:nvSpPr>
          <p:cNvPr id="56" name="椭圆 55"/>
          <p:cNvSpPr/>
          <p:nvPr/>
        </p:nvSpPr>
        <p:spPr>
          <a:xfrm>
            <a:off x="8647430" y="2082165"/>
            <a:ext cx="296545" cy="28829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7" name="椭圆 56"/>
          <p:cNvSpPr/>
          <p:nvPr/>
        </p:nvSpPr>
        <p:spPr>
          <a:xfrm>
            <a:off x="9215755" y="2082165"/>
            <a:ext cx="296545" cy="28829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8" name="椭圆 57"/>
          <p:cNvSpPr/>
          <p:nvPr/>
        </p:nvSpPr>
        <p:spPr>
          <a:xfrm>
            <a:off x="9767570" y="2082165"/>
            <a:ext cx="296545" cy="28829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9" name="等腰三角形 58"/>
          <p:cNvSpPr/>
          <p:nvPr/>
        </p:nvSpPr>
        <p:spPr>
          <a:xfrm>
            <a:off x="8692515" y="2634615"/>
            <a:ext cx="206375" cy="23876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0" name="等腰三角形 59"/>
          <p:cNvSpPr/>
          <p:nvPr/>
        </p:nvSpPr>
        <p:spPr>
          <a:xfrm>
            <a:off x="9260840" y="2634615"/>
            <a:ext cx="206375" cy="23876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1" name="等腰三角形 60"/>
          <p:cNvSpPr/>
          <p:nvPr/>
        </p:nvSpPr>
        <p:spPr>
          <a:xfrm>
            <a:off x="9812655" y="2634615"/>
            <a:ext cx="206375" cy="23876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2" name="文本框 61"/>
          <p:cNvSpPr txBox="1"/>
          <p:nvPr/>
        </p:nvSpPr>
        <p:spPr>
          <a:xfrm>
            <a:off x="10525760" y="2002155"/>
            <a:ext cx="346075" cy="368300"/>
          </a:xfrm>
          <a:prstGeom prst="rect">
            <a:avLst/>
          </a:prstGeom>
          <a:noFill/>
        </p:spPr>
        <p:txBody>
          <a:bodyPr wrap="square" rtlCol="0">
            <a:spAutoFit/>
          </a:bodyPr>
          <a:p>
            <a:r>
              <a:rPr lang="en-US" altLang="zh-CN"/>
              <a:t>K</a:t>
            </a:r>
            <a:endParaRPr lang="en-US" altLang="zh-CN"/>
          </a:p>
        </p:txBody>
      </p:sp>
      <p:sp>
        <p:nvSpPr>
          <p:cNvPr id="63" name="文本框 62"/>
          <p:cNvSpPr txBox="1"/>
          <p:nvPr/>
        </p:nvSpPr>
        <p:spPr>
          <a:xfrm>
            <a:off x="10525760" y="2505075"/>
            <a:ext cx="346075" cy="368300"/>
          </a:xfrm>
          <a:prstGeom prst="rect">
            <a:avLst/>
          </a:prstGeom>
          <a:noFill/>
        </p:spPr>
        <p:txBody>
          <a:bodyPr wrap="square" rtlCol="0">
            <a:spAutoFit/>
          </a:bodyPr>
          <a:p>
            <a:r>
              <a:rPr lang="en-US" altLang="zh-CN"/>
              <a:t>V</a:t>
            </a:r>
            <a:endParaRPr lang="en-US" altLang="zh-CN"/>
          </a:p>
        </p:txBody>
      </p:sp>
      <p:cxnSp>
        <p:nvCxnSpPr>
          <p:cNvPr id="64" name="直接连接符 63"/>
          <p:cNvCxnSpPr>
            <a:endCxn id="56" idx="0"/>
          </p:cNvCxnSpPr>
          <p:nvPr/>
        </p:nvCxnSpPr>
        <p:spPr>
          <a:xfrm flipH="1">
            <a:off x="8796020" y="1785620"/>
            <a:ext cx="327025" cy="296545"/>
          </a:xfrm>
          <a:prstGeom prst="line">
            <a:avLst/>
          </a:prstGeom>
          <a:ln w="50800"/>
        </p:spPr>
        <p:style>
          <a:lnRef idx="3">
            <a:schemeClr val="accent2"/>
          </a:lnRef>
          <a:fillRef idx="0">
            <a:schemeClr val="accent2"/>
          </a:fillRef>
          <a:effectRef idx="2">
            <a:schemeClr val="accent2"/>
          </a:effectRef>
          <a:fontRef idx="minor">
            <a:schemeClr val="tx1"/>
          </a:fontRef>
        </p:style>
      </p:cxnSp>
      <p:cxnSp>
        <p:nvCxnSpPr>
          <p:cNvPr id="65" name="直接连接符 64"/>
          <p:cNvCxnSpPr/>
          <p:nvPr/>
        </p:nvCxnSpPr>
        <p:spPr>
          <a:xfrm>
            <a:off x="9092565" y="1773555"/>
            <a:ext cx="308610" cy="318770"/>
          </a:xfrm>
          <a:prstGeom prst="line">
            <a:avLst/>
          </a:prstGeom>
          <a:ln w="28575"/>
        </p:spPr>
        <p:style>
          <a:lnRef idx="2">
            <a:schemeClr val="accent2"/>
          </a:lnRef>
          <a:fillRef idx="0">
            <a:schemeClr val="accent2"/>
          </a:fillRef>
          <a:effectRef idx="1">
            <a:schemeClr val="accent2"/>
          </a:effectRef>
          <a:fontRef idx="minor">
            <a:schemeClr val="tx1"/>
          </a:fontRef>
        </p:style>
      </p:cxnSp>
      <p:cxnSp>
        <p:nvCxnSpPr>
          <p:cNvPr id="66" name="直接连接符 65"/>
          <p:cNvCxnSpPr>
            <a:endCxn id="58" idx="0"/>
          </p:cNvCxnSpPr>
          <p:nvPr/>
        </p:nvCxnSpPr>
        <p:spPr>
          <a:xfrm>
            <a:off x="9092565" y="1792605"/>
            <a:ext cx="823595" cy="289560"/>
          </a:xfrm>
          <a:prstGeom prst="line">
            <a:avLst/>
          </a:prstGeom>
          <a:ln w="15875">
            <a:solidFill>
              <a:schemeClr val="accent2"/>
            </a:solidFill>
          </a:ln>
        </p:spPr>
        <p:style>
          <a:lnRef idx="1">
            <a:schemeClr val="accent1"/>
          </a:lnRef>
          <a:fillRef idx="0">
            <a:schemeClr val="accent1"/>
          </a:fillRef>
          <a:effectRef idx="0">
            <a:schemeClr val="accent1"/>
          </a:effectRef>
          <a:fontRef idx="minor">
            <a:schemeClr val="tx1"/>
          </a:fontRef>
        </p:style>
      </p:cxnSp>
      <p:sp>
        <p:nvSpPr>
          <p:cNvPr id="67" name="文本框 66"/>
          <p:cNvSpPr txBox="1"/>
          <p:nvPr/>
        </p:nvSpPr>
        <p:spPr>
          <a:xfrm>
            <a:off x="829310" y="1715135"/>
            <a:ext cx="5897880" cy="3969385"/>
          </a:xfrm>
          <a:prstGeom prst="rect">
            <a:avLst/>
          </a:prstGeom>
          <a:noFill/>
        </p:spPr>
        <p:txBody>
          <a:bodyPr wrap="square" rtlCol="0">
            <a:spAutoFit/>
          </a:bodyPr>
          <a:p>
            <a:endParaRPr lang="zh-CN" altLang="en-US"/>
          </a:p>
          <a:p>
            <a:r>
              <a:rPr lang="zh-CN" altLang="en-US"/>
              <a:t>We call our particular attention "Scaled Dot-Product Attention" (Figure 2). The input consists of</a:t>
            </a:r>
            <a:endParaRPr lang="zh-CN" altLang="en-US"/>
          </a:p>
          <a:p>
            <a:r>
              <a:rPr lang="zh-CN" altLang="en-US"/>
              <a:t>queries and keys of dimension dk, and values of dimension dv. </a:t>
            </a:r>
            <a:r>
              <a:rPr lang="zh-CN" altLang="en-US">
                <a:solidFill>
                  <a:srgbClr val="FF0000"/>
                </a:solidFill>
              </a:rPr>
              <a:t>We compute the dot products of the</a:t>
            </a:r>
            <a:endParaRPr lang="zh-CN" altLang="en-US">
              <a:solidFill>
                <a:srgbClr val="FF0000"/>
              </a:solidFill>
            </a:endParaRPr>
          </a:p>
          <a:p>
            <a:r>
              <a:rPr lang="zh-CN" altLang="en-US">
                <a:solidFill>
                  <a:srgbClr val="FF0000"/>
                </a:solidFill>
              </a:rPr>
              <a:t>query with all keys, divide each by pdk, and apply a softmax function to obtain the weights on the</a:t>
            </a:r>
            <a:endParaRPr lang="zh-CN" altLang="en-US">
              <a:solidFill>
                <a:srgbClr val="FF0000"/>
              </a:solidFill>
            </a:endParaRPr>
          </a:p>
          <a:p>
            <a:r>
              <a:rPr lang="zh-CN" altLang="en-US">
                <a:solidFill>
                  <a:srgbClr val="FF0000"/>
                </a:solidFill>
              </a:rPr>
              <a:t>values.</a:t>
            </a:r>
            <a:endParaRPr lang="zh-CN" altLang="en-US">
              <a:solidFill>
                <a:srgbClr val="FF0000"/>
              </a:solidFill>
            </a:endParaRPr>
          </a:p>
          <a:p>
            <a:r>
              <a:rPr lang="zh-CN" altLang="en-US"/>
              <a:t>In practice, we compute the attention function on a set of queries simultaneously, packed together</a:t>
            </a:r>
            <a:endParaRPr lang="zh-CN" altLang="en-US"/>
          </a:p>
          <a:p>
            <a:r>
              <a:rPr lang="zh-CN" altLang="en-US"/>
              <a:t>into a matrix Q. The keys and values are also packed together into matrices K and V . We compute</a:t>
            </a:r>
            <a:endParaRPr lang="zh-CN" altLang="en-US"/>
          </a:p>
          <a:p>
            <a:r>
              <a:rPr lang="zh-CN" altLang="en-US"/>
              <a:t>the matrix of outputs as:</a:t>
            </a:r>
            <a:endParaRPr lang="zh-CN" altLang="en-US"/>
          </a:p>
          <a:p>
            <a:endParaRPr lang="zh-CN" altLang="en-US"/>
          </a:p>
        </p:txBody>
      </p:sp>
      <p:pic>
        <p:nvPicPr>
          <p:cNvPr id="68" name="图片 67" descr="QQ截图20220214184611"/>
          <p:cNvPicPr>
            <a:picLocks noChangeAspect="1"/>
          </p:cNvPicPr>
          <p:nvPr/>
        </p:nvPicPr>
        <p:blipFill>
          <a:blip r:embed="rId1"/>
          <a:stretch>
            <a:fillRect/>
          </a:stretch>
        </p:blipFill>
        <p:spPr>
          <a:xfrm>
            <a:off x="1245870" y="5511800"/>
            <a:ext cx="4790440" cy="923925"/>
          </a:xfrm>
          <a:prstGeom prst="rect">
            <a:avLst/>
          </a:prstGeom>
        </p:spPr>
      </p:pic>
      <p:pic>
        <p:nvPicPr>
          <p:cNvPr id="69" name="图片 68" descr="QQ截图20220214195306"/>
          <p:cNvPicPr>
            <a:picLocks noChangeAspect="1"/>
          </p:cNvPicPr>
          <p:nvPr/>
        </p:nvPicPr>
        <p:blipFill>
          <a:blip r:embed="rId2"/>
          <a:stretch>
            <a:fillRect/>
          </a:stretch>
        </p:blipFill>
        <p:spPr>
          <a:xfrm>
            <a:off x="8035290" y="3007995"/>
            <a:ext cx="3103245" cy="3304540"/>
          </a:xfrm>
          <a:prstGeom prst="rect">
            <a:avLst/>
          </a:prstGeom>
        </p:spPr>
      </p:pic>
    </p:spTree>
    <p:custDataLst>
      <p:tags r:id="rId3"/>
    </p:custData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摘要</a:t>
            </a:r>
            <a:endParaRPr lang="zh-CN" altLang="en-US"/>
          </a:p>
        </p:txBody>
      </p:sp>
      <p:sp>
        <p:nvSpPr>
          <p:cNvPr id="3" name="内容占位符 2"/>
          <p:cNvSpPr>
            <a:spLocks noGrp="1"/>
          </p:cNvSpPr>
          <p:nvPr>
            <p:ph sz="half" idx="1"/>
          </p:nvPr>
        </p:nvSpPr>
        <p:spPr/>
        <p:txBody>
          <a:bodyPr>
            <a:normAutofit fontScale="90000"/>
          </a:bodyPr>
          <a:p>
            <a:pPr marL="0" algn="l">
              <a:buNone/>
            </a:pPr>
            <a:r>
              <a:rPr lang="en-US" altLang="zh-CN"/>
              <a:t>   </a:t>
            </a:r>
            <a:r>
              <a:rPr lang="en-US" altLang="zh-CN" sz="1600"/>
              <a:t> </a:t>
            </a:r>
            <a:r>
              <a:rPr lang="zh-CN" altLang="en-US" sz="1600"/>
              <a:t>Deep generative models allow for photorealistic image synthesis at high resolutions. But for many applications, this is not enough: content creation also needs to be controllable. While several recent works investigate how to disentangle underlying factors of variation in the data, most of them operate in 2D and hence ignore that our world is three-dimensional. Further, only few works consider the compositional nature of scenes.</a:t>
            </a:r>
            <a:r>
              <a:rPr lang="zh-CN" altLang="en-US" sz="1600">
                <a:solidFill>
                  <a:srgbClr val="FF0000"/>
                </a:solidFill>
              </a:rPr>
              <a:t> Our key hypothesis is that incorporating a compositional 3D scene representation into the generative model leads to more controllable image synthesis. Representing scenes as compositional generative neural feature fields allows us to disentangle one or multiple objects from the background as well as individual objects’ shapes and appearances while learning from unstructured and unposed image collections without any additional supervision. </a:t>
            </a:r>
            <a:r>
              <a:rPr lang="zh-CN" altLang="en-US" sz="1600"/>
              <a:t>Combining this scene representation with a neural rendering pipeline yields a fast and realistic image synthesis model. As evidenced by our experiments, our model is able to disentangle individual objects and allows for translating and rotating them in the scene as well as changing the camera pose.</a:t>
            </a:r>
            <a:endParaRPr lang="zh-CN" altLang="en-US" sz="1600"/>
          </a:p>
        </p:txBody>
      </p:sp>
      <p:sp>
        <p:nvSpPr>
          <p:cNvPr id="7" name="内容占位符 6"/>
          <p:cNvSpPr>
            <a:spLocks noGrp="1"/>
          </p:cNvSpPr>
          <p:nvPr>
            <p:ph sz="half" idx="2"/>
          </p:nvPr>
        </p:nvSpPr>
        <p:spPr/>
        <p:txBody>
          <a:bodyPr/>
          <a:p>
            <a:r>
              <a:rPr lang="zh-CN" altLang="en-US" sz="2000"/>
              <a:t>真实场景是</a:t>
            </a:r>
            <a:r>
              <a:rPr lang="en-US" altLang="zh-CN" sz="2000"/>
              <a:t>3D</a:t>
            </a:r>
            <a:r>
              <a:rPr lang="zh-CN" altLang="en-US" sz="2000"/>
              <a:t>而并非二维</a:t>
            </a:r>
            <a:endParaRPr lang="zh-CN" altLang="en-US" sz="2000"/>
          </a:p>
          <a:p>
            <a:r>
              <a:rPr lang="zh-CN" altLang="en-US" sz="2000"/>
              <a:t>将场景表示为合成生成的神经特征场，使我们能够从背景中分离出一个或多个对象以及单个对象的形状和外观，同时在无需任何额外监督的情况下从非结构化和未使用的图像集合中学习。将这种场景表示与神经渲染相结合，可以生成快速、逼真的图像合成模型。</a:t>
            </a:r>
            <a:endParaRPr lang="zh-CN" altLang="en-US" sz="2000"/>
          </a:p>
        </p:txBody>
      </p:sp>
    </p:spTree>
    <p:custDataLst>
      <p:tags r:id="rId1"/>
    </p:custData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a:spLocks noGrp="1"/>
          </p:cNvSpPr>
          <p:nvPr>
            <p:ph type="title"/>
          </p:nvPr>
        </p:nvSpPr>
        <p:spPr/>
        <p:txBody>
          <a:bodyPr>
            <a:normAutofit/>
          </a:bodyPr>
          <a:p>
            <a:r>
              <a:rPr lang="zh-CN" dirty="0">
                <a:sym typeface="+mn-ea"/>
              </a:rPr>
              <a:t>贡献总结</a:t>
            </a:r>
            <a:endParaRPr lang="zh-CN"/>
          </a:p>
        </p:txBody>
      </p:sp>
      <p:sp>
        <p:nvSpPr>
          <p:cNvPr id="5" name="内容占位符 4"/>
          <p:cNvSpPr>
            <a:spLocks noGrp="1"/>
          </p:cNvSpPr>
          <p:nvPr>
            <p:ph sz="half" idx="2"/>
          </p:nvPr>
        </p:nvSpPr>
        <p:spPr/>
        <p:txBody>
          <a:bodyPr/>
          <a:p>
            <a:pPr algn="l"/>
            <a:r>
              <a:rPr lang="zh-CN" altLang="en-US" sz="2000"/>
              <a:t>提出了</a:t>
            </a:r>
            <a:r>
              <a:rPr lang="zh-CN" altLang="en-US" sz="2000">
                <a:sym typeface="+mn-ea"/>
              </a:rPr>
              <a:t>GIRAFFE，一种新的图像和成方式</a:t>
            </a:r>
            <a:r>
              <a:rPr lang="zh-CN" altLang="en-US" sz="2000"/>
              <a:t>我们的主要思想是将合成的3D场景表示纳入生成模型。我们将个体对象从背景中分离出来，以及它们的形状和外观，而不需要明确的监督，将其与神经渲染器结合使用，可以实现快速和可控的图像合成</a:t>
            </a:r>
            <a:endParaRPr lang="zh-CN" altLang="en-US" sz="2000"/>
          </a:p>
        </p:txBody>
      </p:sp>
      <p:sp>
        <p:nvSpPr>
          <p:cNvPr id="6" name="内容占位符 5"/>
          <p:cNvSpPr>
            <a:spLocks noGrp="1"/>
          </p:cNvSpPr>
          <p:nvPr>
            <p:ph sz="half" idx="1"/>
          </p:nvPr>
        </p:nvSpPr>
        <p:spPr/>
        <p:txBody>
          <a:bodyPr>
            <a:normAutofit/>
          </a:bodyPr>
          <a:p>
            <a:pPr marL="0" algn="l">
              <a:buNone/>
            </a:pPr>
            <a:r>
              <a:rPr lang="en-US" altLang="zh-CN"/>
              <a:t>  </a:t>
            </a:r>
            <a:r>
              <a:rPr lang="en-US" altLang="zh-CN" b="1"/>
              <a:t> </a:t>
            </a:r>
            <a:r>
              <a:rPr lang="en-US" altLang="zh-CN" sz="1200" b="1">
                <a:latin typeface="+mn-ea"/>
              </a:rPr>
              <a:t> </a:t>
            </a:r>
            <a:r>
              <a:rPr lang="en-US" altLang="zh-CN" sz="1600" b="1">
                <a:solidFill>
                  <a:srgbClr val="FF0000"/>
                </a:solidFill>
                <a:latin typeface="+mn-ea"/>
              </a:rPr>
              <a:t> </a:t>
            </a:r>
            <a:r>
              <a:rPr lang="zh-CN" altLang="en-US" sz="1600"/>
              <a:t>We present </a:t>
            </a:r>
            <a:r>
              <a:rPr lang="zh-CN" altLang="en-US" sz="1600">
                <a:solidFill>
                  <a:srgbClr val="FF0000"/>
                </a:solidFill>
              </a:rPr>
              <a:t>GIRAFFE, a novel method for controllable image synthesis</a:t>
            </a:r>
            <a:r>
              <a:rPr lang="zh-CN" altLang="en-US" sz="1600"/>
              <a:t>. </a:t>
            </a:r>
            <a:r>
              <a:rPr lang="zh-CN" altLang="en-US" sz="1600">
                <a:solidFill>
                  <a:srgbClr val="FF0000"/>
                </a:solidFill>
              </a:rPr>
              <a:t>Our key idea is to incorporate a compositional 3D scene representation into the generative model</a:t>
            </a:r>
            <a:r>
              <a:rPr lang="zh-CN" altLang="en-US" sz="1600"/>
              <a:t>. </a:t>
            </a:r>
            <a:r>
              <a:rPr lang="zh-CN" altLang="en-US" sz="1600">
                <a:solidFill>
                  <a:srgbClr val="FF0000"/>
                </a:solidFill>
              </a:rPr>
              <a:t>By representing scenes as compositional generative neural feature fields, we disentangle individual objects from the background as well as their shape and appearance without explicit supervision. Combining this with a neural renderer yields fast and controllable image synthesis.</a:t>
            </a:r>
            <a:r>
              <a:rPr lang="zh-CN" altLang="en-US" sz="1600"/>
              <a:t> In the future, we plan to investigate how the distributions over objectlevel transformations and camera poses can be learned from data. Further, incorporating supervision which is easy to obtain, e.g. predicted object masks, is a promising approach to scale to more complex, multi-object scenes.</a:t>
            </a:r>
            <a:endParaRPr lang="zh-CN" altLang="en-US" sz="1600"/>
          </a:p>
        </p:txBody>
      </p:sp>
    </p:spTree>
    <p:custDataLst>
      <p:tags r:id="rId1"/>
    </p:custData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zh-CN" dirty="0">
                <a:sym typeface="+mn-ea"/>
              </a:rPr>
              <a:t>贡献总结</a:t>
            </a:r>
            <a:endParaRPr lang="zh-CN" altLang="en-US"/>
          </a:p>
        </p:txBody>
      </p:sp>
      <p:sp>
        <p:nvSpPr>
          <p:cNvPr id="3" name="内容占位符 2"/>
          <p:cNvSpPr>
            <a:spLocks noGrp="1"/>
          </p:cNvSpPr>
          <p:nvPr>
            <p:ph sz="half" idx="1"/>
          </p:nvPr>
        </p:nvSpPr>
        <p:spPr/>
        <p:txBody>
          <a:bodyPr/>
          <a:p>
            <a:r>
              <a:rPr lang="zh-CN" altLang="en-US">
                <a:sym typeface="+mn-ea"/>
              </a:rPr>
              <a:t>可控图像生成</a:t>
            </a:r>
            <a:r>
              <a:rPr lang="en-US" altLang="zh-CN">
                <a:sym typeface="+mn-ea"/>
              </a:rPr>
              <a:t>,</a:t>
            </a:r>
            <a:r>
              <a:rPr lang="zh-CN" altLang="en-US">
                <a:sym typeface="+mn-ea"/>
              </a:rPr>
              <a:t>避免了改变一个物体时另一个物体改变</a:t>
            </a:r>
            <a:endParaRPr lang="zh-CN" altLang="en-US"/>
          </a:p>
          <a:p>
            <a:endParaRPr lang="zh-CN" altLang="en-US"/>
          </a:p>
        </p:txBody>
      </p:sp>
      <p:sp>
        <p:nvSpPr>
          <p:cNvPr id="4" name="内容占位符 3"/>
          <p:cNvSpPr>
            <a:spLocks noGrp="1"/>
          </p:cNvSpPr>
          <p:nvPr>
            <p:ph sz="half" idx="2"/>
          </p:nvPr>
        </p:nvSpPr>
        <p:spPr/>
        <p:txBody>
          <a:bodyPr/>
          <a:p>
            <a:r>
              <a:rPr lang="zh-CN" altLang="en-US"/>
              <a:t>可合成的神经特征场，特征图转换为</a:t>
            </a:r>
            <a:r>
              <a:rPr lang="en-US" altLang="zh-CN"/>
              <a:t>RGB</a:t>
            </a:r>
            <a:r>
              <a:rPr lang="zh-CN" altLang="en-US"/>
              <a:t>图像，能够控制wrt的成像过程。摄影机姿势、对象姿势以及对象的形状还有外表</a:t>
            </a:r>
            <a:endParaRPr lang="zh-CN" altLang="en-US"/>
          </a:p>
        </p:txBody>
      </p:sp>
      <p:pic>
        <p:nvPicPr>
          <p:cNvPr id="5" name="图片 4" descr="QQ截图20220218182610"/>
          <p:cNvPicPr>
            <a:picLocks noChangeAspect="1"/>
          </p:cNvPicPr>
          <p:nvPr/>
        </p:nvPicPr>
        <p:blipFill>
          <a:blip r:embed="rId1"/>
          <a:stretch>
            <a:fillRect/>
          </a:stretch>
        </p:blipFill>
        <p:spPr>
          <a:xfrm>
            <a:off x="986155" y="2753995"/>
            <a:ext cx="4695190" cy="3266440"/>
          </a:xfrm>
          <a:prstGeom prst="rect">
            <a:avLst/>
          </a:prstGeom>
        </p:spPr>
      </p:pic>
      <p:pic>
        <p:nvPicPr>
          <p:cNvPr id="6" name="图片 5" descr="QQ截图20220218183436"/>
          <p:cNvPicPr>
            <a:picLocks noChangeAspect="1"/>
          </p:cNvPicPr>
          <p:nvPr/>
        </p:nvPicPr>
        <p:blipFill>
          <a:blip r:embed="rId2"/>
          <a:stretch>
            <a:fillRect/>
          </a:stretch>
        </p:blipFill>
        <p:spPr>
          <a:xfrm>
            <a:off x="6019800" y="3274695"/>
            <a:ext cx="5318760" cy="2836545"/>
          </a:xfrm>
          <a:prstGeom prst="rect">
            <a:avLst/>
          </a:prstGeom>
        </p:spPr>
      </p:pic>
    </p:spTree>
    <p:custDataLst>
      <p:tags r:id="rId3"/>
    </p:custData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结构图</a:t>
            </a:r>
            <a:endParaRPr lang="zh-CN" altLang="en-US"/>
          </a:p>
        </p:txBody>
      </p:sp>
      <p:sp>
        <p:nvSpPr>
          <p:cNvPr id="7" name="文本框 6"/>
          <p:cNvSpPr txBox="1"/>
          <p:nvPr/>
        </p:nvSpPr>
        <p:spPr>
          <a:xfrm>
            <a:off x="673100" y="1691005"/>
            <a:ext cx="9999345" cy="1198880"/>
          </a:xfrm>
          <a:prstGeom prst="rect">
            <a:avLst/>
          </a:prstGeom>
          <a:noFill/>
        </p:spPr>
        <p:txBody>
          <a:bodyPr wrap="square" rtlCol="0">
            <a:spAutoFit/>
          </a:bodyPr>
          <a:p>
            <a:r>
              <a:rPr lang="en-US" altLang="zh-CN"/>
              <a:t>      </a:t>
            </a:r>
            <a:r>
              <a:rPr lang="zh-CN" altLang="en-US"/>
              <a:t>GIRAFFE的整体框架如图所示。generator将相机位姿  ξ 和 N个形状/外观编码  zi</a:t>
            </a:r>
            <a:r>
              <a:rPr lang="zh-CN" altLang="en-US" sz="1400"/>
              <a:t>s</a:t>
            </a:r>
            <a:r>
              <a:rPr lang="zh-CN" altLang="en-US"/>
              <a:t>; zi</a:t>
            </a:r>
            <a:r>
              <a:rPr lang="zh-CN" altLang="en-US" sz="1400"/>
              <a:t>a </a:t>
            </a:r>
            <a:r>
              <a:rPr lang="zh-CN" altLang="en-US"/>
              <a:t>和仿射变换T</a:t>
            </a:r>
            <a:r>
              <a:rPr lang="zh-CN" altLang="en-US" sz="1400"/>
              <a:t>i</a:t>
            </a:r>
            <a:r>
              <a:rPr lang="zh-CN" altLang="en-US"/>
              <a:t>作为输入，然后将产生的N-1个物体和一个背景合成一个图片。discriminator将输入图片和预测图片进行判断。其中红色矩形为可学习的部分，蓝色矩形为不可学习部分。</a:t>
            </a:r>
            <a:endParaRPr lang="zh-CN" altLang="en-US"/>
          </a:p>
          <a:p>
            <a:endParaRPr lang="zh-CN" altLang="en-US"/>
          </a:p>
        </p:txBody>
      </p:sp>
      <p:pic>
        <p:nvPicPr>
          <p:cNvPr id="3" name="图片 2" descr="QQ截图20220217193957"/>
          <p:cNvPicPr>
            <a:picLocks noChangeAspect="1"/>
          </p:cNvPicPr>
          <p:nvPr/>
        </p:nvPicPr>
        <p:blipFill>
          <a:blip r:embed="rId1"/>
          <a:stretch>
            <a:fillRect/>
          </a:stretch>
        </p:blipFill>
        <p:spPr>
          <a:xfrm>
            <a:off x="431800" y="2889885"/>
            <a:ext cx="10805795" cy="3478530"/>
          </a:xfrm>
          <a:prstGeom prst="rect">
            <a:avLst/>
          </a:prstGeom>
        </p:spPr>
      </p:pic>
    </p:spTree>
    <p:custDataLst>
      <p:tags r:id="rId2"/>
    </p:custData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zh-CN" altLang="en-US" sz="3600"/>
              <a:t>神经辐射场</a:t>
            </a:r>
            <a:br>
              <a:rPr lang="zh-CN" altLang="en-US" sz="3600"/>
            </a:br>
            <a:r>
              <a:rPr lang="zh-CN" altLang="en-US" sz="3600"/>
              <a:t>Neural Radiance Fields</a:t>
            </a:r>
            <a:endParaRPr lang="zh-CN" altLang="en-US" sz="3600"/>
          </a:p>
        </p:txBody>
      </p:sp>
      <p:sp>
        <p:nvSpPr>
          <p:cNvPr id="4" name="内容占位符 3"/>
          <p:cNvSpPr>
            <a:spLocks noGrp="1"/>
          </p:cNvSpPr>
          <p:nvPr>
            <p:ph sz="half" idx="1"/>
          </p:nvPr>
        </p:nvSpPr>
        <p:spPr/>
        <p:txBody>
          <a:bodyPr>
            <a:normAutofit fontScale="60000"/>
          </a:bodyPr>
          <a:p>
            <a:r>
              <a:rPr lang="zh-CN" altLang="en-US"/>
              <a:t>A radiance field is a continuous function f which</a:t>
            </a:r>
            <a:r>
              <a:rPr lang="zh-CN" altLang="en-US">
                <a:solidFill>
                  <a:srgbClr val="FF0000"/>
                </a:solidFill>
              </a:rPr>
              <a:t> maps a 3D point x 2 R3 and a viewing direction d 2 S2 to a volume density σ 2 R+ and an RGB color value c 2 R3. A key observation in [61, 82] is that the low dimensional input x and d </a:t>
            </a:r>
            <a:r>
              <a:rPr lang="zh-CN" altLang="en-US"/>
              <a:t>needs to be mapped to higher-dimensional features to be able to represent complex signals when f is parameterized with a neural network. More specifically, a pre-defined positional encoding is applied element-wise to each component of x and d:</a:t>
            </a:r>
            <a:endParaRPr lang="zh-CN" altLang="en-US"/>
          </a:p>
          <a:p>
            <a:endParaRPr lang="zh-CN" altLang="en-US"/>
          </a:p>
          <a:p>
            <a:endParaRPr lang="zh-CN" altLang="en-US"/>
          </a:p>
          <a:p>
            <a:r>
              <a:rPr lang="zh-CN" altLang="en-US"/>
              <a:t>where</a:t>
            </a:r>
            <a:r>
              <a:rPr lang="zh-CN" altLang="en-US">
                <a:solidFill>
                  <a:srgbClr val="FF0000"/>
                </a:solidFill>
              </a:rPr>
              <a:t> t is a scalar input, e.g. a component of x or d</a:t>
            </a:r>
            <a:r>
              <a:rPr lang="zh-CN" altLang="en-US"/>
              <a:t>, and L the number of frequency octaves. In the context of generative models, we observe an additional benefit of this representation: It introduces an inductive bias to learn 3D shape representations in canonical orientations which otherwise would be arbitrary (see Fig. 11).Following implicit shape representations [12, 59, 69],Mildenhall et al. [61] propose to learn Neural Radiance Fields (NeRFs) by parameterizing f with a multi-layer perceptron (MLP):</a:t>
            </a:r>
            <a:endParaRPr lang="zh-CN" altLang="en-US"/>
          </a:p>
          <a:p>
            <a:endParaRPr lang="zh-CN" altLang="en-US"/>
          </a:p>
        </p:txBody>
      </p:sp>
      <p:sp>
        <p:nvSpPr>
          <p:cNvPr id="5" name="内容占位符 4"/>
          <p:cNvSpPr>
            <a:spLocks noGrp="1"/>
          </p:cNvSpPr>
          <p:nvPr>
            <p:ph sz="half" idx="2"/>
          </p:nvPr>
        </p:nvSpPr>
        <p:spPr/>
        <p:txBody>
          <a:bodyPr/>
          <a:p>
            <a:r>
              <a:rPr lang="en-US" altLang="zh-CN" sz="1800"/>
              <a:t> </a:t>
            </a:r>
            <a:r>
              <a:rPr lang="zh-CN" altLang="en-US" sz="1800"/>
              <a:t>NeRF把整个三维空间的几何信息与纹理信息全部用一个MLP的权重来表达，输入任意一个空间坐标以及观察角度，MLP会预测一个RGB值和体素密度(如图a到图b的蓝色箭头过程所示)。具体的，NeRF函数是将一个连续的场景表示为一个输入为5D向量的函数，包括一个空间点的3D坐标位置               ，以及视角方向      这个</a:t>
            </a:r>
            <a:endParaRPr lang="zh-CN" altLang="en-US" sz="1800"/>
          </a:p>
          <a:p>
            <a:r>
              <a:rPr lang="zh-CN" altLang="en-US" sz="1800"/>
              <a:t>神经网络可以写作：</a:t>
            </a:r>
            <a:endParaRPr lang="zh-CN" altLang="en-US" sz="1800"/>
          </a:p>
        </p:txBody>
      </p:sp>
      <p:pic>
        <p:nvPicPr>
          <p:cNvPr id="6" name="图片 5" descr="QQ截图20220218193931"/>
          <p:cNvPicPr>
            <a:picLocks noChangeAspect="1"/>
          </p:cNvPicPr>
          <p:nvPr/>
        </p:nvPicPr>
        <p:blipFill>
          <a:blip r:embed="rId1"/>
          <a:stretch>
            <a:fillRect/>
          </a:stretch>
        </p:blipFill>
        <p:spPr>
          <a:xfrm>
            <a:off x="1307465" y="3569335"/>
            <a:ext cx="4243070" cy="621665"/>
          </a:xfrm>
          <a:prstGeom prst="rect">
            <a:avLst/>
          </a:prstGeom>
        </p:spPr>
      </p:pic>
      <p:pic>
        <p:nvPicPr>
          <p:cNvPr id="7" name="图片 6" descr="QQ截图20220218193938"/>
          <p:cNvPicPr>
            <a:picLocks noChangeAspect="1"/>
          </p:cNvPicPr>
          <p:nvPr/>
        </p:nvPicPr>
        <p:blipFill>
          <a:blip r:embed="rId2"/>
          <a:stretch>
            <a:fillRect/>
          </a:stretch>
        </p:blipFill>
        <p:spPr>
          <a:xfrm>
            <a:off x="1490980" y="6070600"/>
            <a:ext cx="3089910" cy="687705"/>
          </a:xfrm>
          <a:prstGeom prst="rect">
            <a:avLst/>
          </a:prstGeom>
        </p:spPr>
      </p:pic>
      <p:pic>
        <p:nvPicPr>
          <p:cNvPr id="8" name="图片 7" descr="QQ截图20220218195239"/>
          <p:cNvPicPr>
            <a:picLocks noChangeAspect="1"/>
          </p:cNvPicPr>
          <p:nvPr/>
        </p:nvPicPr>
        <p:blipFill>
          <a:blip r:embed="rId3"/>
          <a:stretch>
            <a:fillRect/>
          </a:stretch>
        </p:blipFill>
        <p:spPr>
          <a:xfrm>
            <a:off x="6057900" y="4828540"/>
            <a:ext cx="5410835" cy="1933575"/>
          </a:xfrm>
          <a:prstGeom prst="rect">
            <a:avLst/>
          </a:prstGeom>
        </p:spPr>
      </p:pic>
      <p:pic>
        <p:nvPicPr>
          <p:cNvPr id="9" name="图片 8" descr="QQ截图20220218195555"/>
          <p:cNvPicPr>
            <a:picLocks noChangeAspect="1"/>
          </p:cNvPicPr>
          <p:nvPr/>
        </p:nvPicPr>
        <p:blipFill>
          <a:blip r:embed="rId4"/>
          <a:stretch>
            <a:fillRect/>
          </a:stretch>
        </p:blipFill>
        <p:spPr>
          <a:xfrm>
            <a:off x="7271385" y="4159885"/>
            <a:ext cx="2228850" cy="400050"/>
          </a:xfrm>
          <a:prstGeom prst="rect">
            <a:avLst/>
          </a:prstGeom>
        </p:spPr>
      </p:pic>
      <p:pic>
        <p:nvPicPr>
          <p:cNvPr id="10" name="图片 9" descr="QQ截图20220218195710"/>
          <p:cNvPicPr>
            <a:picLocks noChangeAspect="1"/>
          </p:cNvPicPr>
          <p:nvPr/>
        </p:nvPicPr>
        <p:blipFill>
          <a:blip r:embed="rId5"/>
          <a:stretch>
            <a:fillRect/>
          </a:stretch>
        </p:blipFill>
        <p:spPr>
          <a:xfrm>
            <a:off x="10272395" y="3364230"/>
            <a:ext cx="904875" cy="276225"/>
          </a:xfrm>
          <a:prstGeom prst="rect">
            <a:avLst/>
          </a:prstGeom>
        </p:spPr>
      </p:pic>
      <p:pic>
        <p:nvPicPr>
          <p:cNvPr id="11" name="图片 10" descr="QQ截图20220218195802"/>
          <p:cNvPicPr>
            <a:picLocks noChangeAspect="1"/>
          </p:cNvPicPr>
          <p:nvPr/>
        </p:nvPicPr>
        <p:blipFill>
          <a:blip r:embed="rId6"/>
          <a:stretch>
            <a:fillRect/>
          </a:stretch>
        </p:blipFill>
        <p:spPr>
          <a:xfrm>
            <a:off x="7760970" y="3319145"/>
            <a:ext cx="1092200" cy="320675"/>
          </a:xfrm>
          <a:prstGeom prst="rect">
            <a:avLst/>
          </a:prstGeom>
        </p:spPr>
      </p:pic>
    </p:spTree>
    <p:custDataLst>
      <p:tags r:id="rId7"/>
    </p:custData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zh-CN" altLang="en-US" sz="3600"/>
              <a:t>生成性神经特征场</a:t>
            </a:r>
            <a:br>
              <a:rPr lang="zh-CN" altLang="en-US" sz="3600"/>
            </a:br>
            <a:r>
              <a:rPr lang="zh-CN" altLang="en-US" sz="3600"/>
              <a:t>Generative Neural Feature Fields</a:t>
            </a:r>
            <a:endParaRPr lang="zh-CN" altLang="en-US" sz="3600"/>
          </a:p>
        </p:txBody>
      </p:sp>
      <p:sp>
        <p:nvSpPr>
          <p:cNvPr id="4" name="内容占位符 3"/>
          <p:cNvSpPr>
            <a:spLocks noGrp="1"/>
          </p:cNvSpPr>
          <p:nvPr>
            <p:ph sz="half" idx="1"/>
          </p:nvPr>
        </p:nvSpPr>
        <p:spPr/>
        <p:txBody>
          <a:bodyPr>
            <a:normAutofit/>
          </a:bodyPr>
          <a:p>
            <a:r>
              <a:rPr lang="zh-CN" altLang="en-US" sz="1600"/>
              <a:t>While [61] fits θ to multiple posed images of a single scene, Schwarz et al. [77] propose a generative model for Neural Radiance Fields (GRAF) that is trained from unposed image collections. To learn a latent space of NeRFs, they condition the MLP on shape and appearance codes zs; za ∼ N (0; I): </a:t>
            </a:r>
            <a:endParaRPr lang="zh-CN" altLang="en-US"/>
          </a:p>
          <a:p>
            <a:endParaRPr lang="zh-CN" altLang="en-US"/>
          </a:p>
          <a:p>
            <a:endParaRPr lang="zh-CN" altLang="en-US" sz="1600"/>
          </a:p>
          <a:p>
            <a:r>
              <a:rPr lang="zh-CN" altLang="en-US" sz="1600"/>
              <a:t>where Ms; Ma are the dimensionalities of the latent codes.In this work we explore a more efficient combination of volume and neural rendering. We </a:t>
            </a:r>
            <a:r>
              <a:rPr lang="zh-CN" altLang="en-US" sz="1600">
                <a:solidFill>
                  <a:srgbClr val="FF0000"/>
                </a:solidFill>
              </a:rPr>
              <a:t>replace GRAF’s formulation for the three-dimensional color output c with a more generic Mf -dimensional feature f and represent objects as Generative Neural Feature Fields</a:t>
            </a:r>
            <a:r>
              <a:rPr lang="zh-CN" altLang="en-US" sz="1600"/>
              <a:t>:</a:t>
            </a:r>
            <a:endParaRPr lang="zh-CN" altLang="en-US"/>
          </a:p>
          <a:p>
            <a:endParaRPr lang="zh-CN" altLang="en-US"/>
          </a:p>
        </p:txBody>
      </p:sp>
      <p:sp>
        <p:nvSpPr>
          <p:cNvPr id="5" name="内容占位符 4"/>
          <p:cNvSpPr>
            <a:spLocks noGrp="1"/>
          </p:cNvSpPr>
          <p:nvPr>
            <p:ph sz="half" idx="2"/>
          </p:nvPr>
        </p:nvSpPr>
        <p:spPr/>
        <p:txBody>
          <a:bodyPr/>
          <a:p>
            <a:r>
              <a:rPr lang="zh-CN" altLang="en-US"/>
              <a:t>将GRAF的三维色彩输出公式c替换为一个更简单的公式通用Mf-尺寸特征f，将对象表示为生成性神经特征场</a:t>
            </a:r>
            <a:endParaRPr lang="zh-CN" altLang="en-US"/>
          </a:p>
          <a:p>
            <a:r>
              <a:rPr lang="zh-CN" altLang="en-US"/>
              <a:t>其中Ms；Ma是潜在代码的维数</a:t>
            </a:r>
            <a:endParaRPr lang="zh-CN" altLang="en-US"/>
          </a:p>
        </p:txBody>
      </p:sp>
      <p:pic>
        <p:nvPicPr>
          <p:cNvPr id="6" name="图片 5" descr="QQ截图20220218200817"/>
          <p:cNvPicPr>
            <a:picLocks noChangeAspect="1"/>
          </p:cNvPicPr>
          <p:nvPr/>
        </p:nvPicPr>
        <p:blipFill>
          <a:blip r:embed="rId1"/>
          <a:stretch>
            <a:fillRect/>
          </a:stretch>
        </p:blipFill>
        <p:spPr>
          <a:xfrm>
            <a:off x="1533525" y="3228975"/>
            <a:ext cx="3999865" cy="696595"/>
          </a:xfrm>
          <a:prstGeom prst="rect">
            <a:avLst/>
          </a:prstGeom>
        </p:spPr>
      </p:pic>
      <p:pic>
        <p:nvPicPr>
          <p:cNvPr id="7" name="图片 6" descr="QQ截图20220218200824"/>
          <p:cNvPicPr>
            <a:picLocks noChangeAspect="1"/>
          </p:cNvPicPr>
          <p:nvPr/>
        </p:nvPicPr>
        <p:blipFill>
          <a:blip r:embed="rId2"/>
          <a:stretch>
            <a:fillRect/>
          </a:stretch>
        </p:blipFill>
        <p:spPr>
          <a:xfrm>
            <a:off x="1323975" y="5638165"/>
            <a:ext cx="4209415" cy="675640"/>
          </a:xfrm>
          <a:prstGeom prst="rect">
            <a:avLst/>
          </a:prstGeom>
        </p:spPr>
      </p:pic>
    </p:spTree>
    <p:custDataLst>
      <p:tags r:id="rId3"/>
    </p:custData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zh-CN" altLang="en-US"/>
              <a:t>对象表示</a:t>
            </a:r>
            <a:br>
              <a:rPr lang="zh-CN" altLang="en-US"/>
            </a:br>
            <a:r>
              <a:rPr lang="zh-CN" altLang="en-US"/>
              <a:t>Object Representation</a:t>
            </a:r>
            <a:endParaRPr lang="zh-CN" altLang="en-US"/>
          </a:p>
        </p:txBody>
      </p:sp>
      <p:sp>
        <p:nvSpPr>
          <p:cNvPr id="3" name="内容占位符 2"/>
          <p:cNvSpPr>
            <a:spLocks noGrp="1"/>
          </p:cNvSpPr>
          <p:nvPr>
            <p:ph sz="half" idx="1"/>
          </p:nvPr>
        </p:nvSpPr>
        <p:spPr/>
        <p:txBody>
          <a:bodyPr>
            <a:normAutofit fontScale="45000"/>
          </a:bodyPr>
          <a:p>
            <a:r>
              <a:rPr lang="zh-CN" altLang="en-US">
                <a:solidFill>
                  <a:srgbClr val="FF0000"/>
                </a:solidFill>
              </a:rPr>
              <a:t>A key limitation of NeRF and GRAF is that the entire scene is represented by a single model. As we are interested in disentangling different entities in the scene, we need control over the pose, shape and appearance of individual objects </a:t>
            </a:r>
            <a:r>
              <a:rPr lang="zh-CN" altLang="en-US"/>
              <a:t>(we consider the background as an object as well). We therefore represent each object using a separate feature field in combination with an affine transformation</a:t>
            </a:r>
            <a:endParaRPr lang="zh-CN" altLang="en-US"/>
          </a:p>
          <a:p>
            <a:endParaRPr lang="zh-CN" altLang="en-US"/>
          </a:p>
          <a:p>
            <a:r>
              <a:rPr lang="zh-CN" altLang="en-US"/>
              <a:t>where s; t 2 R3 indicate scale and translation parameters, and R 2 SO(3) a rotation matrix. Using this representation, we transform points from object to scene space as follows:</a:t>
            </a:r>
            <a:endParaRPr lang="zh-CN" altLang="en-US"/>
          </a:p>
          <a:p>
            <a:endParaRPr lang="zh-CN" altLang="en-US"/>
          </a:p>
          <a:p>
            <a:endParaRPr lang="zh-CN" altLang="en-US"/>
          </a:p>
          <a:p>
            <a:endParaRPr lang="zh-CN" altLang="en-US"/>
          </a:p>
          <a:p>
            <a:r>
              <a:rPr lang="zh-CN" altLang="en-US"/>
              <a:t>In practice, we volume render in scene space and evaluate the feature field in its canonical object space (see Fig. 1):</a:t>
            </a:r>
            <a:endParaRPr lang="zh-CN" altLang="en-US"/>
          </a:p>
          <a:p>
            <a:endParaRPr lang="zh-CN" altLang="en-US"/>
          </a:p>
          <a:p>
            <a:endParaRPr lang="zh-CN" altLang="en-US"/>
          </a:p>
          <a:p>
            <a:r>
              <a:rPr lang="zh-CN" altLang="en-US"/>
              <a:t>This allows us to arrange multiple objects in a scene. All object feature fields share their weights and T is sampled from a dataset-dependent distribution (see Sec. 3.4).</a:t>
            </a:r>
            <a:endParaRPr lang="zh-CN" altLang="en-US"/>
          </a:p>
        </p:txBody>
      </p:sp>
      <p:sp>
        <p:nvSpPr>
          <p:cNvPr id="4" name="内容占位符 3"/>
          <p:cNvSpPr>
            <a:spLocks noGrp="1"/>
          </p:cNvSpPr>
          <p:nvPr>
            <p:ph sz="half" idx="2"/>
          </p:nvPr>
        </p:nvSpPr>
        <p:spPr/>
        <p:txBody>
          <a:bodyPr>
            <a:normAutofit/>
          </a:bodyPr>
          <a:p>
            <a:r>
              <a:rPr lang="zh-CN" altLang="en-US" sz="1800"/>
              <a:t>一个物体在GRAF里的射线采样点坐标系不仅可以看做局部坐标，也可以看做全局坐标；但是GIRAFFE因为牵扯到场景组合的问题，在生成模型生成一条光线打到不同物体上的时候，采样点使用的是全局坐标，而我们为了将来评估每个GRAF表示物体的时候，需要采样点的局部坐标，因此还需要进行一次仿射变换</a:t>
            </a:r>
            <a:endParaRPr lang="zh-CN" altLang="en-US" sz="1800"/>
          </a:p>
          <a:p>
            <a:r>
              <a:rPr lang="zh-CN" altLang="en-US" sz="1800"/>
              <a:t>在场景空间中（也就是全局坐标）进行体积渲染，并在其标准对象空间（也就是局部坐标）中评估特征场</a:t>
            </a:r>
            <a:endParaRPr lang="zh-CN" altLang="en-US" sz="1800"/>
          </a:p>
          <a:p>
            <a:r>
              <a:rPr lang="zh-CN" altLang="en-US" sz="1800"/>
              <a:t>k(x)表示将采样点从局部坐标变换到全局坐标， k − 1 ( x ) k^{-1}(x) k −1 (x)是将采样点从全局坐标变换到局部坐标，式子左侧的属性其实就是在局部坐标下的物体体密度与颜色特征属性</a:t>
            </a:r>
            <a:endParaRPr lang="zh-CN" altLang="en-US" sz="1800"/>
          </a:p>
          <a:p>
            <a:endParaRPr lang="zh-CN" altLang="en-US" sz="1800"/>
          </a:p>
        </p:txBody>
      </p:sp>
      <p:pic>
        <p:nvPicPr>
          <p:cNvPr id="5" name="图片 4" descr="QQ截图20220218202006"/>
          <p:cNvPicPr>
            <a:picLocks noChangeAspect="1"/>
          </p:cNvPicPr>
          <p:nvPr/>
        </p:nvPicPr>
        <p:blipFill>
          <a:blip r:embed="rId1"/>
          <a:stretch>
            <a:fillRect/>
          </a:stretch>
        </p:blipFill>
        <p:spPr>
          <a:xfrm>
            <a:off x="1457960" y="2769870"/>
            <a:ext cx="2207260" cy="393065"/>
          </a:xfrm>
          <a:prstGeom prst="rect">
            <a:avLst/>
          </a:prstGeom>
        </p:spPr>
      </p:pic>
      <p:pic>
        <p:nvPicPr>
          <p:cNvPr id="6" name="图片 5" descr="QQ截图20220218202013"/>
          <p:cNvPicPr>
            <a:picLocks noChangeAspect="1"/>
          </p:cNvPicPr>
          <p:nvPr/>
        </p:nvPicPr>
        <p:blipFill>
          <a:blip r:embed="rId2"/>
          <a:stretch>
            <a:fillRect/>
          </a:stretch>
        </p:blipFill>
        <p:spPr>
          <a:xfrm>
            <a:off x="1282065" y="3726815"/>
            <a:ext cx="3307080" cy="804545"/>
          </a:xfrm>
          <a:prstGeom prst="rect">
            <a:avLst/>
          </a:prstGeom>
        </p:spPr>
      </p:pic>
      <p:pic>
        <p:nvPicPr>
          <p:cNvPr id="7" name="图片 6" descr="QQ截图20220218202018"/>
          <p:cNvPicPr>
            <a:picLocks noChangeAspect="1"/>
          </p:cNvPicPr>
          <p:nvPr/>
        </p:nvPicPr>
        <p:blipFill>
          <a:blip r:embed="rId3"/>
          <a:stretch>
            <a:fillRect/>
          </a:stretch>
        </p:blipFill>
        <p:spPr>
          <a:xfrm>
            <a:off x="1192530" y="4911725"/>
            <a:ext cx="4171315" cy="542925"/>
          </a:xfrm>
          <a:prstGeom prst="rect">
            <a:avLst/>
          </a:prstGeom>
        </p:spPr>
      </p:pic>
    </p:spTree>
    <p:custDataLst>
      <p:tags r:id="rId4"/>
    </p:custData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zh-CN" altLang="en-US"/>
              <a:t>特征场组合</a:t>
            </a:r>
            <a:br>
              <a:rPr lang="zh-CN" altLang="en-US"/>
            </a:br>
            <a:r>
              <a:rPr lang="zh-CN" altLang="en-US"/>
              <a:t>Scene Compositions</a:t>
            </a:r>
            <a:endParaRPr lang="zh-CN" altLang="en-US"/>
          </a:p>
        </p:txBody>
      </p:sp>
      <p:sp>
        <p:nvSpPr>
          <p:cNvPr id="3" name="内容占位符 2"/>
          <p:cNvSpPr>
            <a:spLocks noGrp="1"/>
          </p:cNvSpPr>
          <p:nvPr>
            <p:ph sz="half" idx="1"/>
          </p:nvPr>
        </p:nvSpPr>
        <p:spPr/>
        <p:txBody>
          <a:bodyPr>
            <a:normAutofit fontScale="50000"/>
          </a:bodyPr>
          <a:p>
            <a:r>
              <a:rPr lang="zh-CN" altLang="en-US"/>
              <a:t>As discussed above, we describe scenes as compositions of N entities where the first N − 1 are the objects in the scene and the last represents the background. We considertwo cases: First, N is fixed across the dataset such that the mages always contain N − 1 objects plus the background. Second, N is varied across the dataset. In practice, we use the same representation for the background as for objects except that we fix the scale and translation parameters sN; tN to span the entire scene, and to be centered at the scene space origin. </a:t>
            </a:r>
            <a:endParaRPr lang="zh-CN" altLang="en-US"/>
          </a:p>
          <a:p>
            <a:r>
              <a:rPr lang="zh-CN" altLang="en-US"/>
              <a:t>Composition Operator: To define the composition operator C, let’s recall that a feature field of a single entity hi θi predicts a density σi 2 R+ and a feature vector fi 2 RMf for a given point x and viewing direction d. When combining non-solid objects, a natural choice [17] for the overall density at x is to sum up the individual densities and to use the density-weighted mean to combine all features at (x; d):</a:t>
            </a:r>
            <a:endParaRPr lang="zh-CN" altLang="en-US"/>
          </a:p>
          <a:p>
            <a:endParaRPr lang="zh-CN" altLang="en-US"/>
          </a:p>
          <a:p>
            <a:endParaRPr lang="zh-CN" altLang="en-US"/>
          </a:p>
          <a:p>
            <a:endParaRPr lang="zh-CN" altLang="en-US"/>
          </a:p>
          <a:p>
            <a:endParaRPr lang="zh-CN" altLang="en-US"/>
          </a:p>
          <a:p>
            <a:r>
              <a:rPr lang="zh-CN" altLang="en-US"/>
              <a:t>While being simple and intuitive, this choice for C has an additional benefit: We ensure gradient flow to all entities with a density greater than 0</a:t>
            </a:r>
            <a:endParaRPr lang="zh-CN" altLang="en-US"/>
          </a:p>
        </p:txBody>
      </p:sp>
      <p:pic>
        <p:nvPicPr>
          <p:cNvPr id="5" name="图片 4" descr="QQ截图20220218203231"/>
          <p:cNvPicPr>
            <a:picLocks noChangeAspect="1"/>
          </p:cNvPicPr>
          <p:nvPr/>
        </p:nvPicPr>
        <p:blipFill>
          <a:blip r:embed="rId1"/>
          <a:stretch>
            <a:fillRect/>
          </a:stretch>
        </p:blipFill>
        <p:spPr>
          <a:xfrm>
            <a:off x="1100455" y="4400550"/>
            <a:ext cx="4657090" cy="923925"/>
          </a:xfrm>
          <a:prstGeom prst="rect">
            <a:avLst/>
          </a:prstGeom>
        </p:spPr>
      </p:pic>
      <p:pic>
        <p:nvPicPr>
          <p:cNvPr id="6" name="图片 5" descr="QQ截图20220218203806"/>
          <p:cNvPicPr>
            <a:picLocks noChangeAspect="1"/>
          </p:cNvPicPr>
          <p:nvPr/>
        </p:nvPicPr>
        <p:blipFill>
          <a:blip r:embed="rId2"/>
          <a:stretch>
            <a:fillRect/>
          </a:stretch>
        </p:blipFill>
        <p:spPr>
          <a:xfrm>
            <a:off x="6019800" y="1825625"/>
            <a:ext cx="5861685" cy="1678305"/>
          </a:xfrm>
          <a:prstGeom prst="rect">
            <a:avLst/>
          </a:prstGeom>
        </p:spPr>
      </p:pic>
      <p:pic>
        <p:nvPicPr>
          <p:cNvPr id="7" name="图片 6" descr="QQ截图20220219104759"/>
          <p:cNvPicPr>
            <a:picLocks noChangeAspect="1"/>
          </p:cNvPicPr>
          <p:nvPr/>
        </p:nvPicPr>
        <p:blipFill>
          <a:blip r:embed="rId3"/>
          <a:stretch>
            <a:fillRect/>
          </a:stretch>
        </p:blipFill>
        <p:spPr>
          <a:xfrm>
            <a:off x="6328410" y="3698240"/>
            <a:ext cx="5243830" cy="3003550"/>
          </a:xfrm>
          <a:prstGeom prst="rect">
            <a:avLst/>
          </a:prstGeom>
        </p:spPr>
      </p:pic>
    </p:spTree>
    <p:custDataLst>
      <p:tags r:id="rId4"/>
    </p:custData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zh-CN" altLang="en-US"/>
              <a:t>场景渲染</a:t>
            </a:r>
            <a:br>
              <a:rPr lang="zh-CN" altLang="en-US"/>
            </a:br>
            <a:r>
              <a:rPr lang="en-US" altLang="zh-CN"/>
              <a:t>3D</a:t>
            </a:r>
            <a:r>
              <a:rPr lang="zh-CN" altLang="en-US"/>
              <a:t>体积渲染</a:t>
            </a:r>
            <a:endParaRPr lang="zh-CN" altLang="en-US"/>
          </a:p>
        </p:txBody>
      </p:sp>
      <p:sp>
        <p:nvSpPr>
          <p:cNvPr id="3" name="内容占位符 2"/>
          <p:cNvSpPr>
            <a:spLocks noGrp="1"/>
          </p:cNvSpPr>
          <p:nvPr>
            <p:ph sz="half" idx="1"/>
          </p:nvPr>
        </p:nvSpPr>
        <p:spPr/>
        <p:txBody>
          <a:bodyPr>
            <a:normAutofit fontScale="50000"/>
          </a:bodyPr>
          <a:p>
            <a:r>
              <a:rPr lang="zh-CN" altLang="en-US" sz="2400"/>
              <a:t>While previous works [47, 57, 61,77] volume render an RGB color value, we extend this formulation to rendering an Mf-dimensional feature vector f.For given camera extrinsics ξ, let fxjgN j=1 s be sample points along the camera ray d for a given pixel, and(σj; fj) = C(xj; d) the corresponding densities and feature vectors of the field. The volume rendering operatorπvol [37] maps these evaluations to the pixel’s final feature vector f:</a:t>
            </a:r>
            <a:endParaRPr lang="zh-CN" altLang="en-US" sz="1400"/>
          </a:p>
          <a:p>
            <a:endParaRPr lang="zh-CN" altLang="en-US" sz="1400"/>
          </a:p>
          <a:p>
            <a:endParaRPr lang="zh-CN" altLang="en-US"/>
          </a:p>
          <a:p>
            <a:r>
              <a:rPr lang="zh-CN" altLang="en-US"/>
              <a:t>Using numerical integration as in [61], f is obtained as</a:t>
            </a:r>
            <a:endParaRPr lang="zh-CN" altLang="en-US"/>
          </a:p>
          <a:p>
            <a:endParaRPr lang="zh-CN" altLang="en-US"/>
          </a:p>
          <a:p>
            <a:endParaRPr lang="zh-CN" altLang="en-US"/>
          </a:p>
          <a:p>
            <a:r>
              <a:rPr lang="zh-CN" altLang="en-US">
                <a:solidFill>
                  <a:srgbClr val="FF0000"/>
                </a:solidFill>
              </a:rPr>
              <a:t>where τj is the transmittance, αj the alpha value for xj,and δj = </a:t>
            </a:r>
            <a:r>
              <a:rPr lang="en-US" altLang="zh-CN">
                <a:solidFill>
                  <a:srgbClr val="FF0000"/>
                </a:solidFill>
              </a:rPr>
              <a:t>||</a:t>
            </a:r>
            <a:r>
              <a:rPr lang="zh-CN" altLang="en-US">
                <a:solidFill>
                  <a:srgbClr val="FF0000"/>
                </a:solidFill>
              </a:rPr>
              <a:t>xj+1 − xj</a:t>
            </a:r>
            <a:r>
              <a:rPr lang="en-US" altLang="zh-CN">
                <a:solidFill>
                  <a:srgbClr val="FF0000"/>
                </a:solidFill>
              </a:rPr>
              <a:t>||</a:t>
            </a:r>
            <a:r>
              <a:rPr lang="zh-CN" altLang="en-US">
                <a:solidFill>
                  <a:srgbClr val="FF0000"/>
                </a:solidFill>
              </a:rPr>
              <a:t>2 the distance between neighboring sample points. </a:t>
            </a:r>
            <a:r>
              <a:rPr lang="zh-CN" altLang="en-US"/>
              <a:t>The entire feature image is obtained by evaluating πvol at every pixel. For efficiency, we render feature images at resolution 162 which is </a:t>
            </a:r>
            <a:r>
              <a:rPr lang="zh-CN" altLang="en-US" sz="1600"/>
              <a:t>lower </a:t>
            </a:r>
            <a:r>
              <a:rPr lang="zh-CN" altLang="en-US"/>
              <a:t>than the output resolution of 642 or 2562 pixels. We then upsample the lowresolution feature maps to higher-resolution RGB images using 2D neural rendering. As evidenced by our experiments, this has two advantages: increased rendering speed and improved image quality</a:t>
            </a:r>
            <a:endParaRPr lang="zh-CN" altLang="en-US"/>
          </a:p>
          <a:p>
            <a:endParaRPr lang="zh-CN" altLang="en-US"/>
          </a:p>
        </p:txBody>
      </p:sp>
      <p:sp>
        <p:nvSpPr>
          <p:cNvPr id="4" name="内容占位符 3"/>
          <p:cNvSpPr>
            <a:spLocks noGrp="1"/>
          </p:cNvSpPr>
          <p:nvPr>
            <p:ph sz="half" idx="2"/>
          </p:nvPr>
        </p:nvSpPr>
        <p:spPr/>
        <p:txBody>
          <a:bodyPr>
            <a:normAutofit lnSpcReduction="10000"/>
          </a:bodyPr>
          <a:p>
            <a:r>
              <a:rPr lang="zh-CN" altLang="en-US"/>
              <a:t>将每一条光线上所有点代表的代表的东西合并，最终得到的就是每条光线的特征值</a:t>
            </a:r>
            <a:r>
              <a:rPr lang="en-US" altLang="zh-CN"/>
              <a:t>f</a:t>
            </a:r>
            <a:endParaRPr lang="en-US" altLang="zh-CN"/>
          </a:p>
          <a:p>
            <a:endParaRPr lang="en-US" altLang="zh-CN"/>
          </a:p>
          <a:p>
            <a:r>
              <a:rPr lang="zh-CN" altLang="en-US"/>
              <a:t>合并时需要考虑每个点，而每个点需要考虑其体积密度，距离，透射率等等 </a:t>
            </a:r>
            <a:endParaRPr lang="zh-CN" altLang="en-US"/>
          </a:p>
          <a:p>
            <a:r>
              <a:rPr lang="zh-CN" altLang="en-US">
                <a:sym typeface="+mn-ea"/>
              </a:rPr>
              <a:t>τ</a:t>
            </a:r>
            <a:r>
              <a:rPr lang="zh-CN" altLang="en-US" sz="1600">
                <a:sym typeface="+mn-ea"/>
              </a:rPr>
              <a:t>j</a:t>
            </a:r>
            <a:r>
              <a:rPr lang="zh-CN" altLang="en-US">
                <a:sym typeface="+mn-ea"/>
              </a:rPr>
              <a:t>：折射率</a:t>
            </a:r>
            <a:endParaRPr lang="zh-CN" altLang="en-US">
              <a:sym typeface="+mn-ea"/>
            </a:endParaRPr>
          </a:p>
          <a:p>
            <a:r>
              <a:rPr lang="zh-CN" altLang="en-US">
                <a:sym typeface="+mn-ea"/>
              </a:rPr>
              <a:t>α</a:t>
            </a:r>
            <a:r>
              <a:rPr lang="zh-CN" altLang="en-US" sz="1600">
                <a:sym typeface="+mn-ea"/>
              </a:rPr>
              <a:t>j </a:t>
            </a:r>
            <a:r>
              <a:rPr lang="zh-CN" altLang="en-US">
                <a:sym typeface="+mn-ea"/>
              </a:rPr>
              <a:t>为 x</a:t>
            </a:r>
            <a:r>
              <a:rPr lang="zh-CN" altLang="en-US" sz="1600">
                <a:sym typeface="+mn-ea"/>
              </a:rPr>
              <a:t>j</a:t>
            </a:r>
            <a:r>
              <a:rPr lang="zh-CN" altLang="en-US" sz="2400">
                <a:sym typeface="+mn-ea"/>
              </a:rPr>
              <a:t>的阿尔法值</a:t>
            </a:r>
            <a:endParaRPr lang="zh-CN" altLang="en-US" sz="2400">
              <a:sym typeface="+mn-ea"/>
            </a:endParaRPr>
          </a:p>
          <a:p>
            <a:r>
              <a:rPr lang="zh-CN" altLang="en-US">
                <a:sym typeface="+mn-ea"/>
              </a:rPr>
              <a:t>δ</a:t>
            </a:r>
            <a:r>
              <a:rPr lang="zh-CN" altLang="en-US" sz="1600">
                <a:sym typeface="+mn-ea"/>
              </a:rPr>
              <a:t>j</a:t>
            </a:r>
            <a:r>
              <a:rPr lang="zh-CN" altLang="en-US" sz="2400">
                <a:sym typeface="+mn-ea"/>
              </a:rPr>
              <a:t>=||x</a:t>
            </a:r>
            <a:r>
              <a:rPr lang="zh-CN" altLang="en-US" sz="1600">
                <a:sym typeface="+mn-ea"/>
              </a:rPr>
              <a:t>j+1 − </a:t>
            </a:r>
            <a:r>
              <a:rPr lang="zh-CN" altLang="en-US" sz="2400">
                <a:sym typeface="+mn-ea"/>
              </a:rPr>
              <a:t>x</a:t>
            </a:r>
            <a:r>
              <a:rPr lang="zh-CN" altLang="en-US" sz="1600">
                <a:sym typeface="+mn-ea"/>
              </a:rPr>
              <a:t>j</a:t>
            </a:r>
            <a:r>
              <a:rPr lang="zh-CN" altLang="en-US" sz="2400">
                <a:sym typeface="+mn-ea"/>
              </a:rPr>
              <a:t>||</a:t>
            </a:r>
            <a:r>
              <a:rPr lang="zh-CN" altLang="en-US" sz="1200">
                <a:sym typeface="+mn-ea"/>
              </a:rPr>
              <a:t>2</a:t>
            </a:r>
            <a:r>
              <a:rPr lang="zh-CN" altLang="en-US" sz="2400">
                <a:sym typeface="+mn-ea"/>
              </a:rPr>
              <a:t>是相邻采样点之间的距离</a:t>
            </a:r>
            <a:endParaRPr lang="zh-CN" altLang="en-US" sz="2400">
              <a:sym typeface="+mn-ea"/>
            </a:endParaRPr>
          </a:p>
        </p:txBody>
      </p:sp>
      <p:pic>
        <p:nvPicPr>
          <p:cNvPr id="5" name="图片 4" descr="QQ截图20220218204243"/>
          <p:cNvPicPr>
            <a:picLocks noChangeAspect="1"/>
          </p:cNvPicPr>
          <p:nvPr/>
        </p:nvPicPr>
        <p:blipFill>
          <a:blip r:embed="rId1"/>
          <a:stretch>
            <a:fillRect/>
          </a:stretch>
        </p:blipFill>
        <p:spPr>
          <a:xfrm>
            <a:off x="1195705" y="3048635"/>
            <a:ext cx="4466590" cy="561975"/>
          </a:xfrm>
          <a:prstGeom prst="rect">
            <a:avLst/>
          </a:prstGeom>
        </p:spPr>
      </p:pic>
      <p:pic>
        <p:nvPicPr>
          <p:cNvPr id="6" name="图片 5" descr="QQ截图20220218204604"/>
          <p:cNvPicPr>
            <a:picLocks noChangeAspect="1"/>
          </p:cNvPicPr>
          <p:nvPr/>
        </p:nvPicPr>
        <p:blipFill>
          <a:blip r:embed="rId2"/>
          <a:stretch>
            <a:fillRect/>
          </a:stretch>
        </p:blipFill>
        <p:spPr>
          <a:xfrm>
            <a:off x="1398905" y="3867785"/>
            <a:ext cx="3475990" cy="673735"/>
          </a:xfrm>
          <a:prstGeom prst="rect">
            <a:avLst/>
          </a:prstGeom>
        </p:spPr>
      </p:pic>
    </p:spTree>
    <p:custDataLst>
      <p:tags r:id="rId3"/>
    </p:custData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zh-CN" altLang="en-US">
                <a:sym typeface="+mn-ea"/>
              </a:rPr>
              <a:t>场景渲染</a:t>
            </a:r>
            <a:br>
              <a:rPr lang="zh-CN" altLang="en-US">
                <a:sym typeface="+mn-ea"/>
              </a:rPr>
            </a:br>
            <a:r>
              <a:rPr lang="zh-CN" altLang="en-US">
                <a:sym typeface="+mn-ea"/>
              </a:rPr>
              <a:t>2</a:t>
            </a:r>
            <a:r>
              <a:rPr lang="en-US" altLang="zh-CN">
                <a:sym typeface="+mn-ea"/>
              </a:rPr>
              <a:t>D</a:t>
            </a:r>
            <a:r>
              <a:rPr lang="zh-CN" altLang="en-US">
                <a:sym typeface="+mn-ea"/>
              </a:rPr>
              <a:t>体积渲染</a:t>
            </a:r>
            <a:endParaRPr lang="zh-CN" altLang="en-US"/>
          </a:p>
        </p:txBody>
      </p:sp>
      <p:sp>
        <p:nvSpPr>
          <p:cNvPr id="3" name="内容占位符 2"/>
          <p:cNvSpPr>
            <a:spLocks noGrp="1"/>
          </p:cNvSpPr>
          <p:nvPr>
            <p:ph sz="half" idx="1"/>
          </p:nvPr>
        </p:nvSpPr>
        <p:spPr/>
        <p:txBody>
          <a:bodyPr>
            <a:normAutofit/>
          </a:bodyPr>
          <a:p>
            <a:r>
              <a:rPr lang="zh-CN" altLang="en-US" sz="1200"/>
              <a:t>The neural rendering operator πθneural :</a:t>
            </a:r>
            <a:endParaRPr lang="zh-CN" altLang="en-US" sz="1200"/>
          </a:p>
          <a:p>
            <a:endParaRPr lang="zh-CN" altLang="en-US" sz="1200"/>
          </a:p>
          <a:p>
            <a:r>
              <a:rPr lang="zh-CN" altLang="en-US" sz="1200">
                <a:solidFill>
                  <a:srgbClr val="FF0000"/>
                </a:solidFill>
              </a:rPr>
              <a:t>with weights θ maps the feature image                                        to the final synthesized image </a:t>
            </a:r>
            <a:r>
              <a:rPr lang="zh-CN" altLang="en-US" sz="1200"/>
              <a:t>      </a:t>
            </a:r>
            <a:r>
              <a:rPr lang="zh-CN" altLang="en-US"/>
              <a:t>                .  </a:t>
            </a:r>
            <a:endParaRPr lang="zh-CN" altLang="en-US"/>
          </a:p>
        </p:txBody>
      </p:sp>
      <p:sp>
        <p:nvSpPr>
          <p:cNvPr id="4" name="内容占位符 3"/>
          <p:cNvSpPr>
            <a:spLocks noGrp="1"/>
          </p:cNvSpPr>
          <p:nvPr>
            <p:ph sz="half" idx="2"/>
          </p:nvPr>
        </p:nvSpPr>
        <p:spPr/>
        <p:txBody>
          <a:bodyPr>
            <a:normAutofit/>
          </a:bodyPr>
          <a:p>
            <a:pPr marL="0" indent="0">
              <a:buNone/>
            </a:pPr>
            <a:r>
              <a:rPr lang="zh-CN" altLang="en-US"/>
              <a:t>利用权重将特征图像映射到最终合成图像</a:t>
            </a:r>
            <a:endParaRPr lang="zh-CN" altLang="en-US"/>
          </a:p>
          <a:p>
            <a:pPr marL="0" indent="0">
              <a:buNone/>
            </a:pPr>
            <a:r>
              <a:rPr lang="zh-CN" altLang="en-US"/>
              <a:t>映像过程：这种结构文中说是从styleGAN中借鉴的思想，左边一列是特征图依次上卷积，右边一列是一系列从小到大分辨率的最终渲染图像，最终经过</a:t>
            </a:r>
            <a:r>
              <a:rPr lang="en-US" altLang="zh-CN"/>
              <a:t>sigmod</a:t>
            </a:r>
            <a:r>
              <a:rPr lang="zh-CN" altLang="en-US"/>
              <a:t>激活函数，并且相同层级的特征图与渲染图彼此之间都会进行结合</a:t>
            </a:r>
            <a:endParaRPr lang="zh-CN" altLang="en-US"/>
          </a:p>
          <a:p>
            <a:pPr marL="0" indent="0">
              <a:buNone/>
            </a:pPr>
            <a:endParaRPr lang="zh-CN" altLang="en-US"/>
          </a:p>
        </p:txBody>
      </p:sp>
      <p:pic>
        <p:nvPicPr>
          <p:cNvPr id="5" name="图片 4" descr="QQ截图20220218205843"/>
          <p:cNvPicPr>
            <a:picLocks noChangeAspect="1"/>
          </p:cNvPicPr>
          <p:nvPr/>
        </p:nvPicPr>
        <p:blipFill>
          <a:blip r:embed="rId1"/>
          <a:srcRect l="1191" t="14184"/>
          <a:stretch>
            <a:fillRect/>
          </a:stretch>
        </p:blipFill>
        <p:spPr>
          <a:xfrm>
            <a:off x="1292860" y="2057400"/>
            <a:ext cx="3449955" cy="335280"/>
          </a:xfrm>
          <a:prstGeom prst="rect">
            <a:avLst/>
          </a:prstGeom>
        </p:spPr>
      </p:pic>
      <p:pic>
        <p:nvPicPr>
          <p:cNvPr id="6" name="图片 5" descr="QQ截图20220218205944"/>
          <p:cNvPicPr>
            <a:picLocks noChangeAspect="1"/>
          </p:cNvPicPr>
          <p:nvPr/>
        </p:nvPicPr>
        <p:blipFill>
          <a:blip r:embed="rId2"/>
          <a:stretch>
            <a:fillRect/>
          </a:stretch>
        </p:blipFill>
        <p:spPr>
          <a:xfrm>
            <a:off x="3815080" y="2392680"/>
            <a:ext cx="1647825" cy="257175"/>
          </a:xfrm>
          <a:prstGeom prst="rect">
            <a:avLst/>
          </a:prstGeom>
        </p:spPr>
      </p:pic>
      <p:pic>
        <p:nvPicPr>
          <p:cNvPr id="7" name="图片 6" descr="QQ截图20220218210028"/>
          <p:cNvPicPr>
            <a:picLocks noChangeAspect="1"/>
          </p:cNvPicPr>
          <p:nvPr/>
        </p:nvPicPr>
        <p:blipFill>
          <a:blip r:embed="rId3"/>
          <a:srcRect l="1058" t="11954"/>
          <a:stretch>
            <a:fillRect/>
          </a:stretch>
        </p:blipFill>
        <p:spPr>
          <a:xfrm>
            <a:off x="2751455" y="2699385"/>
            <a:ext cx="1187450" cy="243205"/>
          </a:xfrm>
          <a:prstGeom prst="rect">
            <a:avLst/>
          </a:prstGeom>
        </p:spPr>
      </p:pic>
      <p:pic>
        <p:nvPicPr>
          <p:cNvPr id="9" name="图片 8" descr="QQ截图20220218210122"/>
          <p:cNvPicPr>
            <a:picLocks noChangeAspect="1"/>
          </p:cNvPicPr>
          <p:nvPr/>
        </p:nvPicPr>
        <p:blipFill>
          <a:blip r:embed="rId4"/>
          <a:stretch>
            <a:fillRect/>
          </a:stretch>
        </p:blipFill>
        <p:spPr>
          <a:xfrm>
            <a:off x="888365" y="3044190"/>
            <a:ext cx="4914265" cy="3399790"/>
          </a:xfrm>
          <a:prstGeom prst="rect">
            <a:avLst/>
          </a:prstGeom>
        </p:spPr>
      </p:pic>
    </p:spTree>
    <p:custDataLst>
      <p:tags r:id="rId5"/>
    </p:custDataLst>
  </p:cSld>
  <p:clrMapOvr>
    <a:masterClrMapping/>
  </p:clrMapOvr>
</p:sld>
</file>

<file path=ppt/tags/tag1.xml><?xml version="1.0" encoding="utf-8"?>
<p:tagLst xmlns:p="http://schemas.openxmlformats.org/presentationml/2006/main">
  <p:tag name="KSO_WM_TAG_VERSION" val="1.0"/>
  <p:tag name="KSO_WM_TEMPLATE_CATEGORY" val="custom"/>
  <p:tag name="KSO_WM_TEMPLATE_INDEX" val="20184553"/>
</p:tagLst>
</file>

<file path=ppt/tags/tag10.xml><?xml version="1.0" encoding="utf-8"?>
<p:tagLst xmlns:p="http://schemas.openxmlformats.org/presentationml/2006/main">
  <p:tag name="KSO_WM_BEAUTIFY_FLAG" val="#wm#"/>
  <p:tag name="KSO_WM_TEMPLATE_CATEGORY" val="custom"/>
  <p:tag name="KSO_WM_TEMPLATE_INDEX" val="20184553"/>
</p:tagLst>
</file>

<file path=ppt/tags/tag100.xml><?xml version="1.0" encoding="utf-8"?>
<p:tagLst xmlns:p="http://schemas.openxmlformats.org/presentationml/2006/main">
  <p:tag name="KSO_WM_BEAUTIFY_FLAG" val="#wm#"/>
  <p:tag name="KSO_WM_TEMPLATE_CATEGORY" val="custom"/>
  <p:tag name="KSO_WM_TEMPLATE_INDEX" val="20184553"/>
</p:tagLst>
</file>

<file path=ppt/tags/tag101.xml><?xml version="1.0" encoding="utf-8"?>
<p:tagLst xmlns:p="http://schemas.openxmlformats.org/presentationml/2006/main">
  <p:tag name="KSO_WM_BEAUTIFY_FLAG" val="#wm#"/>
  <p:tag name="KSO_WM_TEMPLATE_CATEGORY" val="custom"/>
  <p:tag name="KSO_WM_TEMPLATE_INDEX" val="20184553"/>
</p:tagLst>
</file>

<file path=ppt/tags/tag102.xml><?xml version="1.0" encoding="utf-8"?>
<p:tagLst xmlns:p="http://schemas.openxmlformats.org/presentationml/2006/main">
  <p:tag name="KSO_WM_BEAUTIFY_FLAG" val="#wm#"/>
  <p:tag name="KSO_WM_TEMPLATE_CATEGORY" val="custom"/>
  <p:tag name="KSO_WM_TEMPLATE_INDEX" val="20184553"/>
</p:tagLst>
</file>

<file path=ppt/tags/tag103.xml><?xml version="1.0" encoding="utf-8"?>
<p:tagLst xmlns:p="http://schemas.openxmlformats.org/presentationml/2006/main">
  <p:tag name="KSO_WM_BEAUTIFY_FLAG" val="#wm#"/>
  <p:tag name="KSO_WM_TEMPLATE_CATEGORY" val="custom"/>
  <p:tag name="KSO_WM_TEMPLATE_INDEX" val="20184553"/>
</p:tagLst>
</file>

<file path=ppt/tags/tag104.xml><?xml version="1.0" encoding="utf-8"?>
<p:tagLst xmlns:p="http://schemas.openxmlformats.org/presentationml/2006/main">
  <p:tag name="KSO_WM_BEAUTIFY_FLAG" val="#wm#"/>
  <p:tag name="KSO_WM_TEMPLATE_CATEGORY" val="custom"/>
  <p:tag name="KSO_WM_TEMPLATE_INDEX" val="20184553"/>
</p:tagLst>
</file>

<file path=ppt/tags/tag105.xml><?xml version="1.0" encoding="utf-8"?>
<p:tagLst xmlns:p="http://schemas.openxmlformats.org/presentationml/2006/main">
  <p:tag name="KSO_WM_BEAUTIFY_FLAG" val="#wm#"/>
  <p:tag name="KSO_WM_TEMPLATE_CATEGORY" val="custom"/>
  <p:tag name="KSO_WM_TEMPLATE_INDEX" val="20184553"/>
</p:tagLst>
</file>

<file path=ppt/tags/tag106.xml><?xml version="1.0" encoding="utf-8"?>
<p:tagLst xmlns:p="http://schemas.openxmlformats.org/presentationml/2006/main">
  <p:tag name="KSO_WM_BEAUTIFY_FLAG" val="#wm#"/>
  <p:tag name="KSO_WM_TEMPLATE_CATEGORY" val="custom"/>
  <p:tag name="KSO_WM_TEMPLATE_INDEX" val="20184553"/>
</p:tagLst>
</file>

<file path=ppt/tags/tag107.xml><?xml version="1.0" encoding="utf-8"?>
<p:tagLst xmlns:p="http://schemas.openxmlformats.org/presentationml/2006/main">
  <p:tag name="KSO_WM_BEAUTIFY_FLAG" val="#wm#"/>
  <p:tag name="KSO_WM_TEMPLATE_CATEGORY" val="custom"/>
  <p:tag name="KSO_WM_TEMPLATE_INDEX" val="20184553"/>
</p:tagLst>
</file>

<file path=ppt/tags/tag108.xml><?xml version="1.0" encoding="utf-8"?>
<p:tagLst xmlns:p="http://schemas.openxmlformats.org/presentationml/2006/main">
  <p:tag name="KSO_WM_BEAUTIFY_FLAG" val="#wm#"/>
  <p:tag name="KSO_WM_TEMPLATE_CATEGORY" val="custom"/>
  <p:tag name="KSO_WM_TEMPLATE_INDEX" val="20184553"/>
</p:tagLst>
</file>

<file path=ppt/tags/tag109.xml><?xml version="1.0" encoding="utf-8"?>
<p:tagLst xmlns:p="http://schemas.openxmlformats.org/presentationml/2006/main">
  <p:tag name="KSO_WM_BEAUTIFY_FLAG" val="#wm#"/>
  <p:tag name="KSO_WM_TEMPLATE_CATEGORY" val="custom"/>
  <p:tag name="KSO_WM_TEMPLATE_INDEX" val="20184553"/>
</p:tagLst>
</file>

<file path=ppt/tags/tag11.xml><?xml version="1.0" encoding="utf-8"?>
<p:tagLst xmlns:p="http://schemas.openxmlformats.org/presentationml/2006/main">
  <p:tag name="KSO_WM_BEAUTIFY_FLAG" val="#wm#"/>
  <p:tag name="KSO_WM_TEMPLATE_CATEGORY" val="custom"/>
  <p:tag name="KSO_WM_TEMPLATE_INDEX" val="20184553"/>
</p:tagLst>
</file>

<file path=ppt/tags/tag110.xml><?xml version="1.0" encoding="utf-8"?>
<p:tagLst xmlns:p="http://schemas.openxmlformats.org/presentationml/2006/main">
  <p:tag name="KSO_WM_BEAUTIFY_FLAG" val="#wm#"/>
  <p:tag name="KSO_WM_TEMPLATE_CATEGORY" val="custom"/>
  <p:tag name="KSO_WM_TEMPLATE_INDEX" val="20184553"/>
</p:tagLst>
</file>

<file path=ppt/tags/tag111.xml><?xml version="1.0" encoding="utf-8"?>
<p:tagLst xmlns:p="http://schemas.openxmlformats.org/presentationml/2006/main">
  <p:tag name="KSO_WM_BEAUTIFY_FLAG" val="#wm#"/>
  <p:tag name="KSO_WM_TEMPLATE_CATEGORY" val="custom"/>
  <p:tag name="KSO_WM_TEMPLATE_INDEX" val="20184553"/>
</p:tagLst>
</file>

<file path=ppt/tags/tag112.xml><?xml version="1.0" encoding="utf-8"?>
<p:tagLst xmlns:p="http://schemas.openxmlformats.org/presentationml/2006/main">
  <p:tag name="KSO_WM_BEAUTIFY_FLAG" val="#wm#"/>
  <p:tag name="KSO_WM_TEMPLATE_CATEGORY" val="custom"/>
  <p:tag name="KSO_WM_TEMPLATE_INDEX" val="20184553"/>
</p:tagLst>
</file>

<file path=ppt/tags/tag113.xml><?xml version="1.0" encoding="utf-8"?>
<p:tagLst xmlns:p="http://schemas.openxmlformats.org/presentationml/2006/main">
  <p:tag name="KSO_WM_BEAUTIFY_FLAG" val="#wm#"/>
  <p:tag name="KSO_WM_TEMPLATE_CATEGORY" val="custom"/>
  <p:tag name="KSO_WM_TEMPLATE_INDEX" val="20184553"/>
</p:tagLst>
</file>

<file path=ppt/tags/tag114.xml><?xml version="1.0" encoding="utf-8"?>
<p:tagLst xmlns:p="http://schemas.openxmlformats.org/presentationml/2006/main">
  <p:tag name="KSO_WM_BEAUTIFY_FLAG" val="#wm#"/>
  <p:tag name="KSO_WM_TEMPLATE_CATEGORY" val="custom"/>
  <p:tag name="KSO_WM_TEMPLATE_INDEX" val="20184553"/>
</p:tagLst>
</file>

<file path=ppt/tags/tag115.xml><?xml version="1.0" encoding="utf-8"?>
<p:tagLst xmlns:p="http://schemas.openxmlformats.org/presentationml/2006/main">
  <p:tag name="KSO_WM_BEAUTIFY_FLAG" val="#wm#"/>
  <p:tag name="KSO_WM_TEMPLATE_CATEGORY" val="custom"/>
  <p:tag name="KSO_WM_TEMPLATE_INDEX" val="20184553"/>
</p:tagLst>
</file>

<file path=ppt/tags/tag116.xml><?xml version="1.0" encoding="utf-8"?>
<p:tagLst xmlns:p="http://schemas.openxmlformats.org/presentationml/2006/main">
  <p:tag name="KSO_WM_BEAUTIFY_FLAG" val="#wm#"/>
  <p:tag name="KSO_WM_TEMPLATE_CATEGORY" val="custom"/>
  <p:tag name="KSO_WM_TEMPLATE_INDEX" val="20184553"/>
</p:tagLst>
</file>

<file path=ppt/tags/tag117.xml><?xml version="1.0" encoding="utf-8"?>
<p:tagLst xmlns:p="http://schemas.openxmlformats.org/presentationml/2006/main">
  <p:tag name="KSO_WM_BEAUTIFY_FLAG" val="#wm#"/>
  <p:tag name="KSO_WM_TEMPLATE_CATEGORY" val="custom"/>
  <p:tag name="KSO_WM_TEMPLATE_INDEX" val="20184553"/>
</p:tagLst>
</file>

<file path=ppt/tags/tag118.xml><?xml version="1.0" encoding="utf-8"?>
<p:tagLst xmlns:p="http://schemas.openxmlformats.org/presentationml/2006/main">
  <p:tag name="KSO_WM_BEAUTIFY_FLAG" val="#wm#"/>
  <p:tag name="KSO_WM_TEMPLATE_CATEGORY" val="custom"/>
  <p:tag name="KSO_WM_TEMPLATE_INDEX" val="20184553"/>
</p:tagLst>
</file>

<file path=ppt/tags/tag119.xml><?xml version="1.0" encoding="utf-8"?>
<p:tagLst xmlns:p="http://schemas.openxmlformats.org/presentationml/2006/main">
  <p:tag name="KSO_WM_BEAUTIFY_FLAG" val="#wm#"/>
  <p:tag name="KSO_WM_TEMPLATE_CATEGORY" val="custom"/>
  <p:tag name="KSO_WM_TEMPLATE_INDEX" val="20184553"/>
</p:tagLst>
</file>

<file path=ppt/tags/tag12.xml><?xml version="1.0" encoding="utf-8"?>
<p:tagLst xmlns:p="http://schemas.openxmlformats.org/presentationml/2006/main">
  <p:tag name="KSO_WM_BEAUTIFY_FLAG" val="#wm#"/>
  <p:tag name="KSO_WM_TEMPLATE_CATEGORY" val="custom"/>
  <p:tag name="KSO_WM_TEMPLATE_INDEX" val="20184553"/>
</p:tagLst>
</file>

<file path=ppt/tags/tag120.xml><?xml version="1.0" encoding="utf-8"?>
<p:tagLst xmlns:p="http://schemas.openxmlformats.org/presentationml/2006/main">
  <p:tag name="KSO_WM_BEAUTIFY_FLAG" val="#wm#"/>
  <p:tag name="KSO_WM_TEMPLATE_CATEGORY" val="custom"/>
  <p:tag name="KSO_WM_TEMPLATE_INDEX" val="20184553"/>
</p:tagLst>
</file>

<file path=ppt/tags/tag121.xml><?xml version="1.0" encoding="utf-8"?>
<p:tagLst xmlns:p="http://schemas.openxmlformats.org/presentationml/2006/main">
  <p:tag name="KSO_WM_BEAUTIFY_FLAG" val="#wm#"/>
  <p:tag name="KSO_WM_TEMPLATE_CATEGORY" val="custom"/>
  <p:tag name="KSO_WM_TEMPLATE_INDEX" val="20184553"/>
</p:tagLst>
</file>

<file path=ppt/tags/tag122.xml><?xml version="1.0" encoding="utf-8"?>
<p:tagLst xmlns:p="http://schemas.openxmlformats.org/presentationml/2006/main">
  <p:tag name="KSO_WM_BEAUTIFY_FLAG" val="#wm#"/>
  <p:tag name="KSO_WM_TEMPLATE_CATEGORY" val="custom"/>
  <p:tag name="KSO_WM_TEMPLATE_INDEX" val="20184553"/>
</p:tagLst>
</file>

<file path=ppt/tags/tag123.xml><?xml version="1.0" encoding="utf-8"?>
<p:tagLst xmlns:p="http://schemas.openxmlformats.org/presentationml/2006/main">
  <p:tag name="KSO_WM_BEAUTIFY_FLAG" val="#wm#"/>
  <p:tag name="KSO_WM_TEMPLATE_CATEGORY" val="custom"/>
  <p:tag name="KSO_WM_TEMPLATE_INDEX" val="20184553"/>
</p:tagLst>
</file>

<file path=ppt/tags/tag124.xml><?xml version="1.0" encoding="utf-8"?>
<p:tagLst xmlns:p="http://schemas.openxmlformats.org/presentationml/2006/main">
  <p:tag name="KSO_WM_BEAUTIFY_FLAG" val="#wm#"/>
  <p:tag name="KSO_WM_TEMPLATE_CATEGORY" val="custom"/>
  <p:tag name="KSO_WM_TEMPLATE_INDEX" val="20184553"/>
</p:tagLst>
</file>

<file path=ppt/tags/tag125.xml><?xml version="1.0" encoding="utf-8"?>
<p:tagLst xmlns:p="http://schemas.openxmlformats.org/presentationml/2006/main">
  <p:tag name="KSO_WM_BEAUTIFY_FLAG" val="#wm#"/>
  <p:tag name="KSO_WM_TEMPLATE_CATEGORY" val="custom"/>
  <p:tag name="KSO_WM_TEMPLATE_INDEX" val="20184553"/>
</p:tagLst>
</file>

<file path=ppt/tags/tag126.xml><?xml version="1.0" encoding="utf-8"?>
<p:tagLst xmlns:p="http://schemas.openxmlformats.org/presentationml/2006/main">
  <p:tag name="KSO_WM_BEAUTIFY_FLAG" val="#wm#"/>
  <p:tag name="KSO_WM_TEMPLATE_CATEGORY" val="custom"/>
  <p:tag name="KSO_WM_TEMPLATE_INDEX" val="20184553"/>
</p:tagLst>
</file>

<file path=ppt/tags/tag127.xml><?xml version="1.0" encoding="utf-8"?>
<p:tagLst xmlns:p="http://schemas.openxmlformats.org/presentationml/2006/main">
  <p:tag name="KSO_WM_BEAUTIFY_FLAG" val="#wm#"/>
  <p:tag name="KSO_WM_TEMPLATE_CATEGORY" val="custom"/>
  <p:tag name="KSO_WM_TEMPLATE_INDEX" val="20184553"/>
</p:tagLst>
</file>

<file path=ppt/tags/tag128.xml><?xml version="1.0" encoding="utf-8"?>
<p:tagLst xmlns:p="http://schemas.openxmlformats.org/presentationml/2006/main">
  <p:tag name="KSO_WM_BEAUTIFY_FLAG" val="#wm#"/>
  <p:tag name="KSO_WM_TEMPLATE_CATEGORY" val="custom"/>
  <p:tag name="KSO_WM_TEMPLATE_INDEX" val="20184553"/>
</p:tagLst>
</file>

<file path=ppt/tags/tag129.xml><?xml version="1.0" encoding="utf-8"?>
<p:tagLst xmlns:p="http://schemas.openxmlformats.org/presentationml/2006/main">
  <p:tag name="KSO_WM_BEAUTIFY_FLAG" val="#wm#"/>
  <p:tag name="KSO_WM_TEMPLATE_CATEGORY" val="custom"/>
  <p:tag name="KSO_WM_TEMPLATE_INDEX" val="20184553"/>
</p:tagLst>
</file>

<file path=ppt/tags/tag13.xml><?xml version="1.0" encoding="utf-8"?>
<p:tagLst xmlns:p="http://schemas.openxmlformats.org/presentationml/2006/main">
  <p:tag name="KSO_WM_BEAUTIFY_FLAG" val="#wm#"/>
  <p:tag name="KSO_WM_TEMPLATE_CATEGORY" val="custom"/>
  <p:tag name="KSO_WM_TEMPLATE_INDEX" val="20184553"/>
</p:tagLst>
</file>

<file path=ppt/tags/tag130.xml><?xml version="1.0" encoding="utf-8"?>
<p:tagLst xmlns:p="http://schemas.openxmlformats.org/presentationml/2006/main">
  <p:tag name="KSO_WM_BEAUTIFY_FLAG" val="#wm#"/>
  <p:tag name="KSO_WM_TEMPLATE_CATEGORY" val="custom"/>
  <p:tag name="KSO_WM_TEMPLATE_INDEX" val="20184553"/>
</p:tagLst>
</file>

<file path=ppt/tags/tag131.xml><?xml version="1.0" encoding="utf-8"?>
<p:tagLst xmlns:p="http://schemas.openxmlformats.org/presentationml/2006/main">
  <p:tag name="KSO_WM_BEAUTIFY_FLAG" val="#wm#"/>
  <p:tag name="KSO_WM_TEMPLATE_CATEGORY" val="custom"/>
  <p:tag name="KSO_WM_TEMPLATE_INDEX" val="20184553"/>
</p:tagLst>
</file>

<file path=ppt/tags/tag132.xml><?xml version="1.0" encoding="utf-8"?>
<p:tagLst xmlns:p="http://schemas.openxmlformats.org/presentationml/2006/main">
  <p:tag name="KSO_WM_BEAUTIFY_FLAG" val="#wm#"/>
  <p:tag name="KSO_WM_TEMPLATE_CATEGORY" val="custom"/>
  <p:tag name="KSO_WM_TEMPLATE_INDEX" val="20184553"/>
</p:tagLst>
</file>

<file path=ppt/tags/tag133.xml><?xml version="1.0" encoding="utf-8"?>
<p:tagLst xmlns:p="http://schemas.openxmlformats.org/presentationml/2006/main">
  <p:tag name="KSO_WM_BEAUTIFY_FLAG" val="#wm#"/>
  <p:tag name="KSO_WM_TEMPLATE_CATEGORY" val="custom"/>
  <p:tag name="KSO_WM_TEMPLATE_INDEX" val="20184553"/>
</p:tagLst>
</file>

<file path=ppt/tags/tag134.xml><?xml version="1.0" encoding="utf-8"?>
<p:tagLst xmlns:p="http://schemas.openxmlformats.org/presentationml/2006/main">
  <p:tag name="KSO_WM_BEAUTIFY_FLAG" val="#wm#"/>
  <p:tag name="KSO_WM_TEMPLATE_CATEGORY" val="custom"/>
  <p:tag name="KSO_WM_TEMPLATE_INDEX" val="20184553"/>
</p:tagLst>
</file>

<file path=ppt/tags/tag135.xml><?xml version="1.0" encoding="utf-8"?>
<p:tagLst xmlns:p="http://schemas.openxmlformats.org/presentationml/2006/main">
  <p:tag name="KSO_WM_BEAUTIFY_FLAG" val="#wm#"/>
  <p:tag name="KSO_WM_TEMPLATE_CATEGORY" val="custom"/>
  <p:tag name="KSO_WM_TEMPLATE_INDEX" val="20184553"/>
</p:tagLst>
</file>

<file path=ppt/tags/tag136.xml><?xml version="1.0" encoding="utf-8"?>
<p:tagLst xmlns:p="http://schemas.openxmlformats.org/presentationml/2006/main">
  <p:tag name="KSO_WM_BEAUTIFY_FLAG" val="#wm#"/>
  <p:tag name="KSO_WM_TEMPLATE_CATEGORY" val="custom"/>
  <p:tag name="KSO_WM_TEMPLATE_INDEX" val="20184553"/>
</p:tagLst>
</file>

<file path=ppt/tags/tag137.xml><?xml version="1.0" encoding="utf-8"?>
<p:tagLst xmlns:p="http://schemas.openxmlformats.org/presentationml/2006/main">
  <p:tag name="KSO_WPP_MARK_KEY" val="fed5d821-eb32-4a3d-8349-f888e5fbf6ed"/>
  <p:tag name="COMMONDATA" val="eyJoZGlkIjoiNWI4NzFiMzM5MjAxYjA2YWI1OGRkMzI0MjZhYmI3MDEifQ=="/>
</p:tagLst>
</file>

<file path=ppt/tags/tag14.xml><?xml version="1.0" encoding="utf-8"?>
<p:tagLst xmlns:p="http://schemas.openxmlformats.org/presentationml/2006/main">
  <p:tag name="KSO_WM_BEAUTIFY_FLAG" val="#wm#"/>
  <p:tag name="KSO_WM_TEMPLATE_CATEGORY" val="custom"/>
  <p:tag name="KSO_WM_TEMPLATE_INDEX" val="20184553"/>
</p:tagLst>
</file>

<file path=ppt/tags/tag15.xml><?xml version="1.0" encoding="utf-8"?>
<p:tagLst xmlns:p="http://schemas.openxmlformats.org/presentationml/2006/main">
  <p:tag name="KSO_WM_BEAUTIFY_FLAG" val="#wm#"/>
  <p:tag name="KSO_WM_TEMPLATE_CATEGORY" val="custom"/>
  <p:tag name="KSO_WM_TEMPLATE_INDEX" val="20184553"/>
</p:tagLst>
</file>

<file path=ppt/tags/tag16.xml><?xml version="1.0" encoding="utf-8"?>
<p:tagLst xmlns:p="http://schemas.openxmlformats.org/presentationml/2006/main">
  <p:tag name="KSO_WM_BEAUTIFY_FLAG" val="#wm#"/>
  <p:tag name="KSO_WM_TEMPLATE_CATEGORY" val="custom"/>
  <p:tag name="KSO_WM_TEMPLATE_INDEX" val="20184553"/>
</p:tagLst>
</file>

<file path=ppt/tags/tag17.xml><?xml version="1.0" encoding="utf-8"?>
<p:tagLst xmlns:p="http://schemas.openxmlformats.org/presentationml/2006/main">
  <p:tag name="KSO_WM_BEAUTIFY_FLAG" val="#wm#"/>
  <p:tag name="KSO_WM_TEMPLATE_CATEGORY" val="custom"/>
  <p:tag name="KSO_WM_TEMPLATE_INDEX" val="20184553"/>
</p:tagLst>
</file>

<file path=ppt/tags/tag18.xml><?xml version="1.0" encoding="utf-8"?>
<p:tagLst xmlns:p="http://schemas.openxmlformats.org/presentationml/2006/main">
  <p:tag name="KSO_WM_BEAUTIFY_FLAG" val="#wm#"/>
  <p:tag name="KSO_WM_TEMPLATE_CATEGORY" val="custom"/>
  <p:tag name="KSO_WM_TEMPLATE_INDEX" val="20184553"/>
</p:tagLst>
</file>

<file path=ppt/tags/tag19.xml><?xml version="1.0" encoding="utf-8"?>
<p:tagLst xmlns:p="http://schemas.openxmlformats.org/presentationml/2006/main">
  <p:tag name="KSO_WM_BEAUTIFY_FLAG" val="#wm#"/>
  <p:tag name="KSO_WM_TEMPLATE_CATEGORY" val="custom"/>
  <p:tag name="KSO_WM_TEMPLATE_INDEX" val="20184553"/>
</p:tagLst>
</file>

<file path=ppt/tags/tag2.xml><?xml version="1.0" encoding="utf-8"?>
<p:tagLst xmlns:p="http://schemas.openxmlformats.org/presentationml/2006/main">
  <p:tag name="KSO_WM_TAG_VERSION" val="1.0"/>
  <p:tag name="KSO_WM_TEMPLATE_CATEGORY" val="custom"/>
  <p:tag name="KSO_WM_TEMPLATE_INDEX" val="20184553"/>
</p:tagLst>
</file>

<file path=ppt/tags/tag20.xml><?xml version="1.0" encoding="utf-8"?>
<p:tagLst xmlns:p="http://schemas.openxmlformats.org/presentationml/2006/main">
  <p:tag name="KSO_WM_BEAUTIFY_FLAG" val="#wm#"/>
  <p:tag name="KSO_WM_TEMPLATE_CATEGORY" val="custom"/>
  <p:tag name="KSO_WM_TEMPLATE_INDEX" val="20184553"/>
</p:tagLst>
</file>

<file path=ppt/tags/tag21.xml><?xml version="1.0" encoding="utf-8"?>
<p:tagLst xmlns:p="http://schemas.openxmlformats.org/presentationml/2006/main">
  <p:tag name="KSO_WM_BEAUTIFY_FLAG" val="#wm#"/>
  <p:tag name="KSO_WM_TEMPLATE_CATEGORY" val="custom"/>
  <p:tag name="KSO_WM_TEMPLATE_INDEX" val="20184553"/>
</p:tagLst>
</file>

<file path=ppt/tags/tag22.xml><?xml version="1.0" encoding="utf-8"?>
<p:tagLst xmlns:p="http://schemas.openxmlformats.org/presentationml/2006/main">
  <p:tag name="KSO_WM_BEAUTIFY_FLAG" val="#wm#"/>
  <p:tag name="KSO_WM_TEMPLATE_CATEGORY" val="custom"/>
  <p:tag name="KSO_WM_TEMPLATE_INDEX" val="20184553"/>
</p:tagLst>
</file>

<file path=ppt/tags/tag23.xml><?xml version="1.0" encoding="utf-8"?>
<p:tagLst xmlns:p="http://schemas.openxmlformats.org/presentationml/2006/main">
  <p:tag name="KSO_WM_BEAUTIFY_FLAG" val="#wm#"/>
  <p:tag name="KSO_WM_TEMPLATE_CATEGORY" val="custom"/>
  <p:tag name="KSO_WM_TEMPLATE_INDEX" val="20184553"/>
</p:tagLst>
</file>

<file path=ppt/tags/tag24.xml><?xml version="1.0" encoding="utf-8"?>
<p:tagLst xmlns:p="http://schemas.openxmlformats.org/presentationml/2006/main">
  <p:tag name="KSO_WM_BEAUTIFY_FLAG" val="#wm#"/>
  <p:tag name="KSO_WM_TEMPLATE_CATEGORY" val="custom"/>
  <p:tag name="KSO_WM_TEMPLATE_INDEX" val="20184553"/>
</p:tagLst>
</file>

<file path=ppt/tags/tag25.xml><?xml version="1.0" encoding="utf-8"?>
<p:tagLst xmlns:p="http://schemas.openxmlformats.org/presentationml/2006/main">
  <p:tag name="KSO_WM_BEAUTIFY_FLAG" val="#wm#"/>
  <p:tag name="KSO_WM_TEMPLATE_CATEGORY" val="custom"/>
  <p:tag name="KSO_WM_TEMPLATE_INDEX" val="20184553"/>
</p:tagLst>
</file>

<file path=ppt/tags/tag26.xml><?xml version="1.0" encoding="utf-8"?>
<p:tagLst xmlns:p="http://schemas.openxmlformats.org/presentationml/2006/main">
  <p:tag name="KSO_WM_BEAUTIFY_FLAG" val="#wm#"/>
  <p:tag name="KSO_WM_TEMPLATE_CATEGORY" val="custom"/>
  <p:tag name="KSO_WM_TEMPLATE_INDEX" val="20184553"/>
</p:tagLst>
</file>

<file path=ppt/tags/tag27.xml><?xml version="1.0" encoding="utf-8"?>
<p:tagLst xmlns:p="http://schemas.openxmlformats.org/presentationml/2006/main">
  <p:tag name="KSO_WM_BEAUTIFY_FLAG" val="#wm#"/>
  <p:tag name="KSO_WM_TEMPLATE_CATEGORY" val="custom"/>
  <p:tag name="KSO_WM_TEMPLATE_INDEX" val="20184553"/>
</p:tagLst>
</file>

<file path=ppt/tags/tag28.xml><?xml version="1.0" encoding="utf-8"?>
<p:tagLst xmlns:p="http://schemas.openxmlformats.org/presentationml/2006/main">
  <p:tag name="KSO_WM_BEAUTIFY_FLAG" val="#wm#"/>
  <p:tag name="KSO_WM_TEMPLATE_CATEGORY" val="custom"/>
  <p:tag name="KSO_WM_TEMPLATE_INDEX" val="20184553"/>
</p:tagLst>
</file>

<file path=ppt/tags/tag29.xml><?xml version="1.0" encoding="utf-8"?>
<p:tagLst xmlns:p="http://schemas.openxmlformats.org/presentationml/2006/main">
  <p:tag name="KSO_WM_BEAUTIFY_FLAG" val="#wm#"/>
  <p:tag name="KSO_WM_TEMPLATE_CATEGORY" val="custom"/>
  <p:tag name="KSO_WM_TEMPLATE_INDEX" val="20184553"/>
</p:tagLst>
</file>

<file path=ppt/tags/tag3.xml><?xml version="1.0" encoding="utf-8"?>
<p:tagLst xmlns:p="http://schemas.openxmlformats.org/presentationml/2006/main">
  <p:tag name="KSO_WM_TEMPLATE_TOPIC_DEFAULT" val="1"/>
  <p:tag name="KSO_WM_TEMPLATE_JOB_ID" val="2"/>
  <p:tag name="KSO_WM_TEMPLATE_SCENE_ID" val="1"/>
  <p:tag name="KSO_WM_TEMPLATE_OUTLINE_ID" val="15"/>
  <p:tag name="KSO_WM_TEMPLATE_TOPIC_ID" val="2869567"/>
  <p:tag name="KSO_WM_BEAUTIFY_FLAG" val="#wm#"/>
  <p:tag name="KSO_WM_TAG_VERSION" val="1.0"/>
  <p:tag name="KSO_WM_TEMPLATE_INDEX" val="20184553"/>
  <p:tag name="KSO_WM_TEMPLATE_CATEGORY" val="custom"/>
  <p:tag name="KSO_WM_TEMPLATE_THUMBS_INDEX" val="1、6、10、14、20、26、27、28、29、31"/>
</p:tagLst>
</file>

<file path=ppt/tags/tag30.xml><?xml version="1.0" encoding="utf-8"?>
<p:tagLst xmlns:p="http://schemas.openxmlformats.org/presentationml/2006/main">
  <p:tag name="KSO_WM_BEAUTIFY_FLAG" val="#wm#"/>
  <p:tag name="KSO_WM_TEMPLATE_CATEGORY" val="custom"/>
  <p:tag name="KSO_WM_TEMPLATE_INDEX" val="20184553"/>
</p:tagLst>
</file>

<file path=ppt/tags/tag31.xml><?xml version="1.0" encoding="utf-8"?>
<p:tagLst xmlns:p="http://schemas.openxmlformats.org/presentationml/2006/main">
  <p:tag name="KSO_WM_BEAUTIFY_FLAG" val="#wm#"/>
  <p:tag name="KSO_WM_TEMPLATE_CATEGORY" val="custom"/>
  <p:tag name="KSO_WM_TEMPLATE_INDEX" val="20184553"/>
</p:tagLst>
</file>

<file path=ppt/tags/tag32.xml><?xml version="1.0" encoding="utf-8"?>
<p:tagLst xmlns:p="http://schemas.openxmlformats.org/presentationml/2006/main">
  <p:tag name="KSO_WM_BEAUTIFY_FLAG" val="#wm#"/>
  <p:tag name="KSO_WM_TEMPLATE_CATEGORY" val="custom"/>
  <p:tag name="KSO_WM_TEMPLATE_INDEX" val="20184553"/>
</p:tagLst>
</file>

<file path=ppt/tags/tag33.xml><?xml version="1.0" encoding="utf-8"?>
<p:tagLst xmlns:p="http://schemas.openxmlformats.org/presentationml/2006/main">
  <p:tag name="KSO_WM_BEAUTIFY_FLAG" val="#wm#"/>
  <p:tag name="KSO_WM_TEMPLATE_CATEGORY" val="custom"/>
  <p:tag name="KSO_WM_TEMPLATE_INDEX" val="20184553"/>
</p:tagLst>
</file>

<file path=ppt/tags/tag34.xml><?xml version="1.0" encoding="utf-8"?>
<p:tagLst xmlns:p="http://schemas.openxmlformats.org/presentationml/2006/main">
  <p:tag name="KSO_WM_BEAUTIFY_FLAG" val="#wm#"/>
  <p:tag name="KSO_WM_TEMPLATE_CATEGORY" val="custom"/>
  <p:tag name="KSO_WM_TEMPLATE_INDEX" val="20184553"/>
</p:tagLst>
</file>

<file path=ppt/tags/tag35.xml><?xml version="1.0" encoding="utf-8"?>
<p:tagLst xmlns:p="http://schemas.openxmlformats.org/presentationml/2006/main">
  <p:tag name="KSO_WM_BEAUTIFY_FLAG" val="#wm#"/>
  <p:tag name="KSO_WM_TEMPLATE_CATEGORY" val="custom"/>
  <p:tag name="KSO_WM_TEMPLATE_INDEX" val="20184553"/>
</p:tagLst>
</file>

<file path=ppt/tags/tag36.xml><?xml version="1.0" encoding="utf-8"?>
<p:tagLst xmlns:p="http://schemas.openxmlformats.org/presentationml/2006/main">
  <p:tag name="KSO_WM_BEAUTIFY_FLAG" val="#wm#"/>
  <p:tag name="KSO_WM_TEMPLATE_CATEGORY" val="custom"/>
  <p:tag name="KSO_WM_TEMPLATE_INDEX" val="20184553"/>
</p:tagLst>
</file>

<file path=ppt/tags/tag37.xml><?xml version="1.0" encoding="utf-8"?>
<p:tagLst xmlns:p="http://schemas.openxmlformats.org/presentationml/2006/main">
  <p:tag name="KSO_WM_BEAUTIFY_FLAG" val="#wm#"/>
  <p:tag name="KSO_WM_TEMPLATE_CATEGORY" val="custom"/>
  <p:tag name="KSO_WM_TEMPLATE_INDEX" val="20184553"/>
</p:tagLst>
</file>

<file path=ppt/tags/tag38.xml><?xml version="1.0" encoding="utf-8"?>
<p:tagLst xmlns:p="http://schemas.openxmlformats.org/presentationml/2006/main">
  <p:tag name="KSO_WM_BEAUTIFY_FLAG" val="#wm#"/>
  <p:tag name="KSO_WM_TEMPLATE_CATEGORY" val="custom"/>
  <p:tag name="KSO_WM_TEMPLATE_INDEX" val="20184553"/>
</p:tagLst>
</file>

<file path=ppt/tags/tag39.xml><?xml version="1.0" encoding="utf-8"?>
<p:tagLst xmlns:p="http://schemas.openxmlformats.org/presentationml/2006/main">
  <p:tag name="KSO_WM_BEAUTIFY_FLAG" val="#wm#"/>
  <p:tag name="KSO_WM_TEMPLATE_CATEGORY" val="custom"/>
  <p:tag name="KSO_WM_TEMPLATE_INDEX" val="20184553"/>
</p:tagLst>
</file>

<file path=ppt/tags/tag4.xml><?xml version="1.0" encoding="utf-8"?>
<p:tagLst xmlns:p="http://schemas.openxmlformats.org/presentationml/2006/main">
  <p:tag name="KSO_WM_TAG_VERSION" val="1.0"/>
  <p:tag name="KSO_WM_TEMPLATE_CATEGORY" val="custom"/>
  <p:tag name="KSO_WM_TEMPLATE_INDEX" val="20184553"/>
  <p:tag name="KSO_WM_UNIT_TYPE" val="a"/>
  <p:tag name="KSO_WM_UNIT_INDEX" val="1"/>
  <p:tag name="KSO_WM_UNIT_ID" val="custom20184553_1*a*1"/>
  <p:tag name="KSO_WM_UNIT_LAYERLEVEL" val="1"/>
  <p:tag name="KSO_WM_UNIT_VALUE" val="10"/>
  <p:tag name="KSO_WM_UNIT_ISCONTENTSTITLE" val="0"/>
  <p:tag name="KSO_WM_UNIT_HIGHLIGHT" val="0"/>
  <p:tag name="KSO_WM_UNIT_COMPATIBLE" val="0"/>
  <p:tag name="KSO_WM_UNIT_CLEAR" val="0"/>
  <p:tag name="KSO_WM_BEAUTIFY_FLAG" val="#wm#"/>
  <p:tag name="KSO_WM_UNIT_PRESET_TEXT" val="空白演示"/>
</p:tagLst>
</file>

<file path=ppt/tags/tag40.xml><?xml version="1.0" encoding="utf-8"?>
<p:tagLst xmlns:p="http://schemas.openxmlformats.org/presentationml/2006/main">
  <p:tag name="KSO_WM_BEAUTIFY_FLAG" val="#wm#"/>
  <p:tag name="KSO_WM_TEMPLATE_CATEGORY" val="custom"/>
  <p:tag name="KSO_WM_TEMPLATE_INDEX" val="20184553"/>
</p:tagLst>
</file>

<file path=ppt/tags/tag41.xml><?xml version="1.0" encoding="utf-8"?>
<p:tagLst xmlns:p="http://schemas.openxmlformats.org/presentationml/2006/main">
  <p:tag name="KSO_WM_BEAUTIFY_FLAG" val="#wm#"/>
  <p:tag name="KSO_WM_TEMPLATE_CATEGORY" val="custom"/>
  <p:tag name="KSO_WM_TEMPLATE_INDEX" val="20184553"/>
</p:tagLst>
</file>

<file path=ppt/tags/tag42.xml><?xml version="1.0" encoding="utf-8"?>
<p:tagLst xmlns:p="http://schemas.openxmlformats.org/presentationml/2006/main">
  <p:tag name="KSO_WM_BEAUTIFY_FLAG" val="#wm#"/>
  <p:tag name="KSO_WM_TEMPLATE_CATEGORY" val="custom"/>
  <p:tag name="KSO_WM_TEMPLATE_INDEX" val="20184553"/>
</p:tagLst>
</file>

<file path=ppt/tags/tag43.xml><?xml version="1.0" encoding="utf-8"?>
<p:tagLst xmlns:p="http://schemas.openxmlformats.org/presentationml/2006/main">
  <p:tag name="KSO_WM_BEAUTIFY_FLAG" val="#wm#"/>
  <p:tag name="KSO_WM_TEMPLATE_CATEGORY" val="custom"/>
  <p:tag name="KSO_WM_TEMPLATE_INDEX" val="20184553"/>
</p:tagLst>
</file>

<file path=ppt/tags/tag44.xml><?xml version="1.0" encoding="utf-8"?>
<p:tagLst xmlns:p="http://schemas.openxmlformats.org/presentationml/2006/main">
  <p:tag name="KSO_WM_BEAUTIFY_FLAG" val="#wm#"/>
  <p:tag name="KSO_WM_TEMPLATE_CATEGORY" val="custom"/>
  <p:tag name="KSO_WM_TEMPLATE_INDEX" val="20184553"/>
</p:tagLst>
</file>

<file path=ppt/tags/tag45.xml><?xml version="1.0" encoding="utf-8"?>
<p:tagLst xmlns:p="http://schemas.openxmlformats.org/presentationml/2006/main">
  <p:tag name="KSO_WM_BEAUTIFY_FLAG" val="#wm#"/>
  <p:tag name="KSO_WM_TEMPLATE_CATEGORY" val="custom"/>
  <p:tag name="KSO_WM_TEMPLATE_INDEX" val="20184553"/>
</p:tagLst>
</file>

<file path=ppt/tags/tag46.xml><?xml version="1.0" encoding="utf-8"?>
<p:tagLst xmlns:p="http://schemas.openxmlformats.org/presentationml/2006/main">
  <p:tag name="KSO_WM_BEAUTIFY_FLAG" val="#wm#"/>
  <p:tag name="KSO_WM_TEMPLATE_CATEGORY" val="custom"/>
  <p:tag name="KSO_WM_TEMPLATE_INDEX" val="20184553"/>
</p:tagLst>
</file>

<file path=ppt/tags/tag47.xml><?xml version="1.0" encoding="utf-8"?>
<p:tagLst xmlns:p="http://schemas.openxmlformats.org/presentationml/2006/main">
  <p:tag name="KSO_WM_BEAUTIFY_FLAG" val="#wm#"/>
  <p:tag name="KSO_WM_TEMPLATE_CATEGORY" val="custom"/>
  <p:tag name="KSO_WM_TEMPLATE_INDEX" val="20184553"/>
</p:tagLst>
</file>

<file path=ppt/tags/tag48.xml><?xml version="1.0" encoding="utf-8"?>
<p:tagLst xmlns:p="http://schemas.openxmlformats.org/presentationml/2006/main">
  <p:tag name="KSO_WM_BEAUTIFY_FLAG" val="#wm#"/>
  <p:tag name="KSO_WM_TEMPLATE_CATEGORY" val="custom"/>
  <p:tag name="KSO_WM_TEMPLATE_INDEX" val="20184553"/>
</p:tagLst>
</file>

<file path=ppt/tags/tag49.xml><?xml version="1.0" encoding="utf-8"?>
<p:tagLst xmlns:p="http://schemas.openxmlformats.org/presentationml/2006/main">
  <p:tag name="KSO_WM_BEAUTIFY_FLAG" val="#wm#"/>
  <p:tag name="KSO_WM_TEMPLATE_CATEGORY" val="custom"/>
  <p:tag name="KSO_WM_TEMPLATE_INDEX" val="20184553"/>
</p:tagLst>
</file>

<file path=ppt/tags/tag5.xml><?xml version="1.0" encoding="utf-8"?>
<p:tagLst xmlns:p="http://schemas.openxmlformats.org/presentationml/2006/main">
  <p:tag name="KSO_WM_TEMPLATE_CATEGORY" val="custom"/>
  <p:tag name="KSO_WM_TEMPLATE_INDEX" val="20184553"/>
  <p:tag name="KSO_WM_UNIT_CLEAR" val="0"/>
  <p:tag name="KSO_WM_UNIT_COMPATIBLE" val="0"/>
  <p:tag name="KSO_WM_UNIT_HIGHLIGHT" val="0"/>
  <p:tag name="KSO_WM_UNIT_ISCONTENTSTITLE" val="0"/>
  <p:tag name="KSO_WM_UNIT_VALUE" val="234"/>
  <p:tag name="KSO_WM_UNIT_LAYERLEVEL" val="1"/>
  <p:tag name="KSO_WM_UNIT_INDEX" val="1"/>
  <p:tag name="KSO_WM_UNIT_ID" val="custom20184553_1*b*1"/>
  <p:tag name="KSO_WM_UNIT_TYPE" val="b"/>
  <p:tag name="KSO_WM_BEAUTIFY_FLAG" val="#wm#"/>
  <p:tag name="KSO_WM_TAG_VERSION" val="1.0"/>
  <p:tag name="KSO_WM_UNIT_PRESET_TEXT" val="Lorem ipsum dolor sit amet, consectetur adipisicing elit."/>
</p:tagLst>
</file>

<file path=ppt/tags/tag50.xml><?xml version="1.0" encoding="utf-8"?>
<p:tagLst xmlns:p="http://schemas.openxmlformats.org/presentationml/2006/main">
  <p:tag name="KSO_WM_BEAUTIFY_FLAG" val="#wm#"/>
  <p:tag name="KSO_WM_TEMPLATE_CATEGORY" val="custom"/>
  <p:tag name="KSO_WM_TEMPLATE_INDEX" val="20184553"/>
</p:tagLst>
</file>

<file path=ppt/tags/tag51.xml><?xml version="1.0" encoding="utf-8"?>
<p:tagLst xmlns:p="http://schemas.openxmlformats.org/presentationml/2006/main">
  <p:tag name="KSO_WM_BEAUTIFY_FLAG" val="#wm#"/>
  <p:tag name="KSO_WM_TEMPLATE_CATEGORY" val="custom"/>
  <p:tag name="KSO_WM_TEMPLATE_INDEX" val="20184553"/>
</p:tagLst>
</file>

<file path=ppt/tags/tag52.xml><?xml version="1.0" encoding="utf-8"?>
<p:tagLst xmlns:p="http://schemas.openxmlformats.org/presentationml/2006/main">
  <p:tag name="KSO_WM_BEAUTIFY_FLAG" val="#wm#"/>
  <p:tag name="KSO_WM_TEMPLATE_CATEGORY" val="custom"/>
  <p:tag name="KSO_WM_TEMPLATE_INDEX" val="20184553"/>
</p:tagLst>
</file>

<file path=ppt/tags/tag53.xml><?xml version="1.0" encoding="utf-8"?>
<p:tagLst xmlns:p="http://schemas.openxmlformats.org/presentationml/2006/main">
  <p:tag name="KSO_WM_BEAUTIFY_FLAG" val="#wm#"/>
  <p:tag name="KSO_WM_TEMPLATE_CATEGORY" val="custom"/>
  <p:tag name="KSO_WM_TEMPLATE_INDEX" val="20184553"/>
</p:tagLst>
</file>

<file path=ppt/tags/tag54.xml><?xml version="1.0" encoding="utf-8"?>
<p:tagLst xmlns:p="http://schemas.openxmlformats.org/presentationml/2006/main">
  <p:tag name="KSO_WM_BEAUTIFY_FLAG" val="#wm#"/>
  <p:tag name="KSO_WM_TEMPLATE_CATEGORY" val="custom"/>
  <p:tag name="KSO_WM_TEMPLATE_INDEX" val="20184553"/>
</p:tagLst>
</file>

<file path=ppt/tags/tag55.xml><?xml version="1.0" encoding="utf-8"?>
<p:tagLst xmlns:p="http://schemas.openxmlformats.org/presentationml/2006/main">
  <p:tag name="KSO_WM_BEAUTIFY_FLAG" val="#wm#"/>
  <p:tag name="KSO_WM_TEMPLATE_CATEGORY" val="custom"/>
  <p:tag name="KSO_WM_TEMPLATE_INDEX" val="20184553"/>
</p:tagLst>
</file>

<file path=ppt/tags/tag56.xml><?xml version="1.0" encoding="utf-8"?>
<p:tagLst xmlns:p="http://schemas.openxmlformats.org/presentationml/2006/main">
  <p:tag name="KSO_WM_BEAUTIFY_FLAG" val="#wm#"/>
  <p:tag name="KSO_WM_TEMPLATE_CATEGORY" val="custom"/>
  <p:tag name="KSO_WM_TEMPLATE_INDEX" val="20184553"/>
</p:tagLst>
</file>

<file path=ppt/tags/tag57.xml><?xml version="1.0" encoding="utf-8"?>
<p:tagLst xmlns:p="http://schemas.openxmlformats.org/presentationml/2006/main">
  <p:tag name="KSO_WM_BEAUTIFY_FLAG" val="#wm#"/>
  <p:tag name="KSO_WM_TEMPLATE_CATEGORY" val="custom"/>
  <p:tag name="KSO_WM_TEMPLATE_INDEX" val="20184553"/>
</p:tagLst>
</file>

<file path=ppt/tags/tag58.xml><?xml version="1.0" encoding="utf-8"?>
<p:tagLst xmlns:p="http://schemas.openxmlformats.org/presentationml/2006/main">
  <p:tag name="KSO_WM_BEAUTIFY_FLAG" val="#wm#"/>
  <p:tag name="KSO_WM_TEMPLATE_CATEGORY" val="custom"/>
  <p:tag name="KSO_WM_TEMPLATE_INDEX" val="20184553"/>
</p:tagLst>
</file>

<file path=ppt/tags/tag59.xml><?xml version="1.0" encoding="utf-8"?>
<p:tagLst xmlns:p="http://schemas.openxmlformats.org/presentationml/2006/main">
  <p:tag name="KSO_WM_BEAUTIFY_FLAG" val="#wm#"/>
  <p:tag name="KSO_WM_TEMPLATE_CATEGORY" val="custom"/>
  <p:tag name="KSO_WM_TEMPLATE_INDEX" val="20184553"/>
</p:tagLst>
</file>

<file path=ppt/tags/tag6.xml><?xml version="1.0" encoding="utf-8"?>
<p:tagLst xmlns:p="http://schemas.openxmlformats.org/presentationml/2006/main">
  <p:tag name="KSO_WM_SLIDE_SUBTYPE" val="pureTxt"/>
  <p:tag name="KSO_WM_TEMPLATE_TOPIC_DEFAULT" val="1"/>
  <p:tag name="KSO_WM_TEMPLATE_JOB_ID" val="2"/>
  <p:tag name="KSO_WM_TEMPLATE_SCENE_ID" val="1"/>
  <p:tag name="KSO_WM_TEMPLATE_OUTLINE_ID" val="15"/>
  <p:tag name="KSO_WM_TEMPLATE_TOPIC_ID" val="2869567"/>
  <p:tag name="KSO_WM_SLIDE_SIZE" val="828*343"/>
  <p:tag name="KSO_WM_SLIDE_POSITION" val="66*144"/>
  <p:tag name="KSO_WM_BEAUTIFY_FLAG" val="#wm#"/>
  <p:tag name="KSO_WM_SLIDE_TYPE" val="title"/>
  <p:tag name="KSO_WM_SLIDE_LAYOUT_CNT" val="1_1"/>
  <p:tag name="KSO_WM_SLIDE_LAYOUT" val="a_b"/>
  <p:tag name="KSO_WM_SLIDE_ITEM_CNT" val="2"/>
  <p:tag name="KSO_WM_SLIDE_INDEX" val="1"/>
  <p:tag name="KSO_WM_SLIDE_ID" val="custom20184553_1"/>
  <p:tag name="KSO_WM_TAG_VERSION" val="1.0"/>
  <p:tag name="KSO_WM_TEMPLATE_INDEX" val="20184553"/>
  <p:tag name="KSO_WM_TEMPLATE_CATEGORY" val="custom"/>
  <p:tag name="KSO_WM_TEMPLATE_THUMBS_INDEX" val="1、6、10、14、20、26、27、28、29、31"/>
</p:tagLst>
</file>

<file path=ppt/tags/tag60.xml><?xml version="1.0" encoding="utf-8"?>
<p:tagLst xmlns:p="http://schemas.openxmlformats.org/presentationml/2006/main">
  <p:tag name="KSO_WM_BEAUTIFY_FLAG" val="#wm#"/>
  <p:tag name="KSO_WM_TEMPLATE_CATEGORY" val="custom"/>
  <p:tag name="KSO_WM_TEMPLATE_INDEX" val="20184553"/>
</p:tagLst>
</file>

<file path=ppt/tags/tag61.xml><?xml version="1.0" encoding="utf-8"?>
<p:tagLst xmlns:p="http://schemas.openxmlformats.org/presentationml/2006/main">
  <p:tag name="KSO_WM_BEAUTIFY_FLAG" val="#wm#"/>
  <p:tag name="KSO_WM_TEMPLATE_CATEGORY" val="custom"/>
  <p:tag name="KSO_WM_TEMPLATE_INDEX" val="20184553"/>
</p:tagLst>
</file>

<file path=ppt/tags/tag62.xml><?xml version="1.0" encoding="utf-8"?>
<p:tagLst xmlns:p="http://schemas.openxmlformats.org/presentationml/2006/main">
  <p:tag name="KSO_WM_BEAUTIFY_FLAG" val="#wm#"/>
  <p:tag name="KSO_WM_TEMPLATE_CATEGORY" val="custom"/>
  <p:tag name="KSO_WM_TEMPLATE_INDEX" val="20184553"/>
</p:tagLst>
</file>

<file path=ppt/tags/tag63.xml><?xml version="1.0" encoding="utf-8"?>
<p:tagLst xmlns:p="http://schemas.openxmlformats.org/presentationml/2006/main">
  <p:tag name="KSO_WM_BEAUTIFY_FLAG" val="#wm#"/>
  <p:tag name="KSO_WM_TEMPLATE_CATEGORY" val="custom"/>
  <p:tag name="KSO_WM_TEMPLATE_INDEX" val="20184553"/>
</p:tagLst>
</file>

<file path=ppt/tags/tag64.xml><?xml version="1.0" encoding="utf-8"?>
<p:tagLst xmlns:p="http://schemas.openxmlformats.org/presentationml/2006/main">
  <p:tag name="KSO_WM_BEAUTIFY_FLAG" val="#wm#"/>
  <p:tag name="KSO_WM_TEMPLATE_CATEGORY" val="custom"/>
  <p:tag name="KSO_WM_TEMPLATE_INDEX" val="20184553"/>
</p:tagLst>
</file>

<file path=ppt/tags/tag65.xml><?xml version="1.0" encoding="utf-8"?>
<p:tagLst xmlns:p="http://schemas.openxmlformats.org/presentationml/2006/main">
  <p:tag name="KSO_WM_BEAUTIFY_FLAG" val="#wm#"/>
  <p:tag name="KSO_WM_TEMPLATE_CATEGORY" val="custom"/>
  <p:tag name="KSO_WM_TEMPLATE_INDEX" val="20184553"/>
</p:tagLst>
</file>

<file path=ppt/tags/tag66.xml><?xml version="1.0" encoding="utf-8"?>
<p:tagLst xmlns:p="http://schemas.openxmlformats.org/presentationml/2006/main">
  <p:tag name="KSO_WM_BEAUTIFY_FLAG" val="#wm#"/>
  <p:tag name="KSO_WM_TEMPLATE_CATEGORY" val="custom"/>
  <p:tag name="KSO_WM_TEMPLATE_INDEX" val="20184553"/>
</p:tagLst>
</file>

<file path=ppt/tags/tag67.xml><?xml version="1.0" encoding="utf-8"?>
<p:tagLst xmlns:p="http://schemas.openxmlformats.org/presentationml/2006/main">
  <p:tag name="KSO_WM_BEAUTIFY_FLAG" val="#wm#"/>
  <p:tag name="KSO_WM_TEMPLATE_CATEGORY" val="custom"/>
  <p:tag name="KSO_WM_TEMPLATE_INDEX" val="20184553"/>
</p:tagLst>
</file>

<file path=ppt/tags/tag68.xml><?xml version="1.0" encoding="utf-8"?>
<p:tagLst xmlns:p="http://schemas.openxmlformats.org/presentationml/2006/main">
  <p:tag name="KSO_WM_BEAUTIFY_FLAG" val="#wm#"/>
  <p:tag name="KSO_WM_TEMPLATE_CATEGORY" val="custom"/>
  <p:tag name="KSO_WM_TEMPLATE_INDEX" val="20184553"/>
</p:tagLst>
</file>

<file path=ppt/tags/tag69.xml><?xml version="1.0" encoding="utf-8"?>
<p:tagLst xmlns:p="http://schemas.openxmlformats.org/presentationml/2006/main">
  <p:tag name="KSO_WM_BEAUTIFY_FLAG" val="#wm#"/>
  <p:tag name="KSO_WM_TEMPLATE_CATEGORY" val="custom"/>
  <p:tag name="KSO_WM_TEMPLATE_INDEX" val="20184553"/>
</p:tagLst>
</file>

<file path=ppt/tags/tag7.xml><?xml version="1.0" encoding="utf-8"?>
<p:tagLst xmlns:p="http://schemas.openxmlformats.org/presentationml/2006/main">
  <p:tag name="KSO_WM_BEAUTIFY_FLAG" val="#wm#"/>
  <p:tag name="KSO_WM_TEMPLATE_CATEGORY" val="custom"/>
  <p:tag name="KSO_WM_TEMPLATE_INDEX" val="20184553"/>
</p:tagLst>
</file>

<file path=ppt/tags/tag70.xml><?xml version="1.0" encoding="utf-8"?>
<p:tagLst xmlns:p="http://schemas.openxmlformats.org/presentationml/2006/main">
  <p:tag name="KSO_WM_BEAUTIFY_FLAG" val="#wm#"/>
  <p:tag name="KSO_WM_TEMPLATE_CATEGORY" val="custom"/>
  <p:tag name="KSO_WM_TEMPLATE_INDEX" val="20184553"/>
</p:tagLst>
</file>

<file path=ppt/tags/tag71.xml><?xml version="1.0" encoding="utf-8"?>
<p:tagLst xmlns:p="http://schemas.openxmlformats.org/presentationml/2006/main">
  <p:tag name="KSO_WM_BEAUTIFY_FLAG" val="#wm#"/>
  <p:tag name="KSO_WM_TEMPLATE_CATEGORY" val="custom"/>
  <p:tag name="KSO_WM_TEMPLATE_INDEX" val="20184553"/>
</p:tagLst>
</file>

<file path=ppt/tags/tag72.xml><?xml version="1.0" encoding="utf-8"?>
<p:tagLst xmlns:p="http://schemas.openxmlformats.org/presentationml/2006/main">
  <p:tag name="KSO_WM_BEAUTIFY_FLAG" val="#wm#"/>
  <p:tag name="KSO_WM_TEMPLATE_CATEGORY" val="custom"/>
  <p:tag name="KSO_WM_TEMPLATE_INDEX" val="20184553"/>
</p:tagLst>
</file>

<file path=ppt/tags/tag73.xml><?xml version="1.0" encoding="utf-8"?>
<p:tagLst xmlns:p="http://schemas.openxmlformats.org/presentationml/2006/main">
  <p:tag name="KSO_WM_BEAUTIFY_FLAG" val="#wm#"/>
  <p:tag name="KSO_WM_TEMPLATE_CATEGORY" val="custom"/>
  <p:tag name="KSO_WM_TEMPLATE_INDEX" val="20184553"/>
</p:tagLst>
</file>

<file path=ppt/tags/tag74.xml><?xml version="1.0" encoding="utf-8"?>
<p:tagLst xmlns:p="http://schemas.openxmlformats.org/presentationml/2006/main">
  <p:tag name="KSO_WM_BEAUTIFY_FLAG" val="#wm#"/>
  <p:tag name="KSO_WM_TEMPLATE_CATEGORY" val="custom"/>
  <p:tag name="KSO_WM_TEMPLATE_INDEX" val="20184553"/>
</p:tagLst>
</file>

<file path=ppt/tags/tag75.xml><?xml version="1.0" encoding="utf-8"?>
<p:tagLst xmlns:p="http://schemas.openxmlformats.org/presentationml/2006/main">
  <p:tag name="KSO_WM_BEAUTIFY_FLAG" val="#wm#"/>
  <p:tag name="KSO_WM_TEMPLATE_CATEGORY" val="custom"/>
  <p:tag name="KSO_WM_TEMPLATE_INDEX" val="20184553"/>
</p:tagLst>
</file>

<file path=ppt/tags/tag76.xml><?xml version="1.0" encoding="utf-8"?>
<p:tagLst xmlns:p="http://schemas.openxmlformats.org/presentationml/2006/main">
  <p:tag name="KSO_WM_BEAUTIFY_FLAG" val="#wm#"/>
  <p:tag name="KSO_WM_TEMPLATE_CATEGORY" val="custom"/>
  <p:tag name="KSO_WM_TEMPLATE_INDEX" val="20184553"/>
</p:tagLst>
</file>

<file path=ppt/tags/tag77.xml><?xml version="1.0" encoding="utf-8"?>
<p:tagLst xmlns:p="http://schemas.openxmlformats.org/presentationml/2006/main">
  <p:tag name="KSO_WM_BEAUTIFY_FLAG" val="#wm#"/>
  <p:tag name="KSO_WM_TEMPLATE_CATEGORY" val="custom"/>
  <p:tag name="KSO_WM_TEMPLATE_INDEX" val="20184553"/>
</p:tagLst>
</file>

<file path=ppt/tags/tag78.xml><?xml version="1.0" encoding="utf-8"?>
<p:tagLst xmlns:p="http://schemas.openxmlformats.org/presentationml/2006/main">
  <p:tag name="KSO_WM_BEAUTIFY_FLAG" val="#wm#"/>
  <p:tag name="KSO_WM_TEMPLATE_CATEGORY" val="custom"/>
  <p:tag name="KSO_WM_TEMPLATE_INDEX" val="20184553"/>
</p:tagLst>
</file>

<file path=ppt/tags/tag79.xml><?xml version="1.0" encoding="utf-8"?>
<p:tagLst xmlns:p="http://schemas.openxmlformats.org/presentationml/2006/main">
  <p:tag name="KSO_WM_BEAUTIFY_FLAG" val="#wm#"/>
  <p:tag name="KSO_WM_TEMPLATE_CATEGORY" val="custom"/>
  <p:tag name="KSO_WM_TEMPLATE_INDEX" val="20184553"/>
</p:tagLst>
</file>

<file path=ppt/tags/tag8.xml><?xml version="1.0" encoding="utf-8"?>
<p:tagLst xmlns:p="http://schemas.openxmlformats.org/presentationml/2006/main">
  <p:tag name="KSO_WM_BEAUTIFY_FLAG" val="#wm#"/>
  <p:tag name="KSO_WM_TEMPLATE_CATEGORY" val="custom"/>
  <p:tag name="KSO_WM_TEMPLATE_INDEX" val="20184553"/>
</p:tagLst>
</file>

<file path=ppt/tags/tag80.xml><?xml version="1.0" encoding="utf-8"?>
<p:tagLst xmlns:p="http://schemas.openxmlformats.org/presentationml/2006/main">
  <p:tag name="KSO_WM_BEAUTIFY_FLAG" val="#wm#"/>
  <p:tag name="KSO_WM_TEMPLATE_CATEGORY" val="custom"/>
  <p:tag name="KSO_WM_TEMPLATE_INDEX" val="20184553"/>
</p:tagLst>
</file>

<file path=ppt/tags/tag81.xml><?xml version="1.0" encoding="utf-8"?>
<p:tagLst xmlns:p="http://schemas.openxmlformats.org/presentationml/2006/main">
  <p:tag name="KSO_WM_BEAUTIFY_FLAG" val="#wm#"/>
  <p:tag name="KSO_WM_TEMPLATE_CATEGORY" val="custom"/>
  <p:tag name="KSO_WM_TEMPLATE_INDEX" val="20184553"/>
</p:tagLst>
</file>

<file path=ppt/tags/tag82.xml><?xml version="1.0" encoding="utf-8"?>
<p:tagLst xmlns:p="http://schemas.openxmlformats.org/presentationml/2006/main">
  <p:tag name="KSO_WM_BEAUTIFY_FLAG" val="#wm#"/>
  <p:tag name="KSO_WM_TEMPLATE_CATEGORY" val="custom"/>
  <p:tag name="KSO_WM_TEMPLATE_INDEX" val="20184553"/>
</p:tagLst>
</file>

<file path=ppt/tags/tag83.xml><?xml version="1.0" encoding="utf-8"?>
<p:tagLst xmlns:p="http://schemas.openxmlformats.org/presentationml/2006/main">
  <p:tag name="KSO_WM_BEAUTIFY_FLAG" val="#wm#"/>
  <p:tag name="KSO_WM_TEMPLATE_CATEGORY" val="custom"/>
  <p:tag name="KSO_WM_TEMPLATE_INDEX" val="20184553"/>
</p:tagLst>
</file>

<file path=ppt/tags/tag84.xml><?xml version="1.0" encoding="utf-8"?>
<p:tagLst xmlns:p="http://schemas.openxmlformats.org/presentationml/2006/main">
  <p:tag name="KSO_WM_BEAUTIFY_FLAG" val="#wm#"/>
  <p:tag name="KSO_WM_TEMPLATE_CATEGORY" val="custom"/>
  <p:tag name="KSO_WM_TEMPLATE_INDEX" val="20184553"/>
</p:tagLst>
</file>

<file path=ppt/tags/tag85.xml><?xml version="1.0" encoding="utf-8"?>
<p:tagLst xmlns:p="http://schemas.openxmlformats.org/presentationml/2006/main">
  <p:tag name="KSO_WM_BEAUTIFY_FLAG" val="#wm#"/>
  <p:tag name="KSO_WM_TEMPLATE_CATEGORY" val="custom"/>
  <p:tag name="KSO_WM_TEMPLATE_INDEX" val="20184553"/>
</p:tagLst>
</file>

<file path=ppt/tags/tag86.xml><?xml version="1.0" encoding="utf-8"?>
<p:tagLst xmlns:p="http://schemas.openxmlformats.org/presentationml/2006/main">
  <p:tag name="KSO_WM_BEAUTIFY_FLAG" val="#wm#"/>
  <p:tag name="KSO_WM_TEMPLATE_CATEGORY" val="custom"/>
  <p:tag name="KSO_WM_TEMPLATE_INDEX" val="20184553"/>
</p:tagLst>
</file>

<file path=ppt/tags/tag87.xml><?xml version="1.0" encoding="utf-8"?>
<p:tagLst xmlns:p="http://schemas.openxmlformats.org/presentationml/2006/main">
  <p:tag name="KSO_WM_BEAUTIFY_FLAG" val="#wm#"/>
  <p:tag name="KSO_WM_TEMPLATE_CATEGORY" val="custom"/>
  <p:tag name="KSO_WM_TEMPLATE_INDEX" val="20184553"/>
</p:tagLst>
</file>

<file path=ppt/tags/tag88.xml><?xml version="1.0" encoding="utf-8"?>
<p:tagLst xmlns:p="http://schemas.openxmlformats.org/presentationml/2006/main">
  <p:tag name="KSO_WM_BEAUTIFY_FLAG" val="#wm#"/>
  <p:tag name="KSO_WM_TEMPLATE_CATEGORY" val="custom"/>
  <p:tag name="KSO_WM_TEMPLATE_INDEX" val="20184553"/>
</p:tagLst>
</file>

<file path=ppt/tags/tag89.xml><?xml version="1.0" encoding="utf-8"?>
<p:tagLst xmlns:p="http://schemas.openxmlformats.org/presentationml/2006/main">
  <p:tag name="KSO_WM_BEAUTIFY_FLAG" val="#wm#"/>
  <p:tag name="KSO_WM_TEMPLATE_CATEGORY" val="custom"/>
  <p:tag name="KSO_WM_TEMPLATE_INDEX" val="20184553"/>
</p:tagLst>
</file>

<file path=ppt/tags/tag9.xml><?xml version="1.0" encoding="utf-8"?>
<p:tagLst xmlns:p="http://schemas.openxmlformats.org/presentationml/2006/main">
  <p:tag name="KSO_WM_BEAUTIFY_FLAG" val="#wm#"/>
  <p:tag name="KSO_WM_TEMPLATE_CATEGORY" val="custom"/>
  <p:tag name="KSO_WM_TEMPLATE_INDEX" val="20184553"/>
</p:tagLst>
</file>

<file path=ppt/tags/tag90.xml><?xml version="1.0" encoding="utf-8"?>
<p:tagLst xmlns:p="http://schemas.openxmlformats.org/presentationml/2006/main">
  <p:tag name="KSO_WM_BEAUTIFY_FLAG" val="#wm#"/>
  <p:tag name="KSO_WM_TEMPLATE_CATEGORY" val="custom"/>
  <p:tag name="KSO_WM_TEMPLATE_INDEX" val="20184553"/>
</p:tagLst>
</file>

<file path=ppt/tags/tag91.xml><?xml version="1.0" encoding="utf-8"?>
<p:tagLst xmlns:p="http://schemas.openxmlformats.org/presentationml/2006/main">
  <p:tag name="KSO_WM_BEAUTIFY_FLAG" val="#wm#"/>
  <p:tag name="KSO_WM_TEMPLATE_CATEGORY" val="custom"/>
  <p:tag name="KSO_WM_TEMPLATE_INDEX" val="20184553"/>
</p:tagLst>
</file>

<file path=ppt/tags/tag92.xml><?xml version="1.0" encoding="utf-8"?>
<p:tagLst xmlns:p="http://schemas.openxmlformats.org/presentationml/2006/main">
  <p:tag name="KSO_WM_BEAUTIFY_FLAG" val="#wm#"/>
  <p:tag name="KSO_WM_TEMPLATE_CATEGORY" val="custom"/>
  <p:tag name="KSO_WM_TEMPLATE_INDEX" val="20184553"/>
</p:tagLst>
</file>

<file path=ppt/tags/tag93.xml><?xml version="1.0" encoding="utf-8"?>
<p:tagLst xmlns:p="http://schemas.openxmlformats.org/presentationml/2006/main">
  <p:tag name="KSO_WM_BEAUTIFY_FLAG" val="#wm#"/>
  <p:tag name="KSO_WM_TEMPLATE_CATEGORY" val="custom"/>
  <p:tag name="KSO_WM_TEMPLATE_INDEX" val="20184553"/>
</p:tagLst>
</file>

<file path=ppt/tags/tag94.xml><?xml version="1.0" encoding="utf-8"?>
<p:tagLst xmlns:p="http://schemas.openxmlformats.org/presentationml/2006/main">
  <p:tag name="KSO_WM_BEAUTIFY_FLAG" val="#wm#"/>
  <p:tag name="KSO_WM_TEMPLATE_CATEGORY" val="custom"/>
  <p:tag name="KSO_WM_TEMPLATE_INDEX" val="20184553"/>
</p:tagLst>
</file>

<file path=ppt/tags/tag95.xml><?xml version="1.0" encoding="utf-8"?>
<p:tagLst xmlns:p="http://schemas.openxmlformats.org/presentationml/2006/main">
  <p:tag name="KSO_WM_BEAUTIFY_FLAG" val="#wm#"/>
  <p:tag name="KSO_WM_TEMPLATE_CATEGORY" val="custom"/>
  <p:tag name="KSO_WM_TEMPLATE_INDEX" val="20184553"/>
</p:tagLst>
</file>

<file path=ppt/tags/tag96.xml><?xml version="1.0" encoding="utf-8"?>
<p:tagLst xmlns:p="http://schemas.openxmlformats.org/presentationml/2006/main">
  <p:tag name="KSO_WM_BEAUTIFY_FLAG" val="#wm#"/>
  <p:tag name="KSO_WM_TEMPLATE_CATEGORY" val="custom"/>
  <p:tag name="KSO_WM_TEMPLATE_INDEX" val="20184553"/>
</p:tagLst>
</file>

<file path=ppt/tags/tag97.xml><?xml version="1.0" encoding="utf-8"?>
<p:tagLst xmlns:p="http://schemas.openxmlformats.org/presentationml/2006/main">
  <p:tag name="KSO_WM_BEAUTIFY_FLAG" val="#wm#"/>
  <p:tag name="KSO_WM_TEMPLATE_CATEGORY" val="custom"/>
  <p:tag name="KSO_WM_TEMPLATE_INDEX" val="20184553"/>
</p:tagLst>
</file>

<file path=ppt/tags/tag98.xml><?xml version="1.0" encoding="utf-8"?>
<p:tagLst xmlns:p="http://schemas.openxmlformats.org/presentationml/2006/main">
  <p:tag name="KSO_WM_BEAUTIFY_FLAG" val="#wm#"/>
  <p:tag name="KSO_WM_TEMPLATE_CATEGORY" val="custom"/>
  <p:tag name="KSO_WM_TEMPLATE_INDEX" val="20184553"/>
</p:tagLst>
</file>

<file path=ppt/tags/tag99.xml><?xml version="1.0" encoding="utf-8"?>
<p:tagLst xmlns:p="http://schemas.openxmlformats.org/presentationml/2006/main">
  <p:tag name="KSO_WM_BEAUTIFY_FLAG" val="#wm#"/>
  <p:tag name="KSO_WM_TEMPLATE_CATEGORY" val="custom"/>
  <p:tag name="KSO_WM_TEMPLATE_INDEX" val="20184553"/>
</p:tagLst>
</file>

<file path=ppt/theme/theme1.xml><?xml version="1.0" encoding="utf-8"?>
<a:theme xmlns:a="http://schemas.openxmlformats.org/drawingml/2006/main" name="Office 主题">
  <a:themeElements>
    <a:clrScheme name="自定义 214">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82057</Words>
  <Application>WPS 演示</Application>
  <PresentationFormat>宽屏</PresentationFormat>
  <Paragraphs>1122</Paragraphs>
  <Slides>131</Slides>
  <Notes>31</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131</vt:i4>
      </vt:variant>
    </vt:vector>
  </HeadingPairs>
  <TitlesOfParts>
    <vt:vector size="139" baseType="lpstr">
      <vt:lpstr>Arial</vt:lpstr>
      <vt:lpstr>宋体</vt:lpstr>
      <vt:lpstr>Wingdings</vt:lpstr>
      <vt:lpstr>黑体</vt:lpstr>
      <vt:lpstr>Calibri</vt:lpstr>
      <vt:lpstr>微软雅黑</vt:lpstr>
      <vt:lpstr>Arial Unicode MS</vt:lpstr>
      <vt:lpstr>Office 主题</vt:lpstr>
      <vt:lpstr>论文汇报</vt:lpstr>
      <vt:lpstr>论文列表</vt:lpstr>
      <vt:lpstr>PowerPoint 演示文稿</vt:lpstr>
      <vt:lpstr>关系</vt:lpstr>
      <vt:lpstr>Attention Is All You Need (Transformer)</vt:lpstr>
      <vt:lpstr>摘要</vt:lpstr>
      <vt:lpstr>贡献总结</vt:lpstr>
      <vt:lpstr>结构图</vt:lpstr>
      <vt:lpstr>PowerPoint 演示文稿</vt:lpstr>
      <vt:lpstr>多头注意力机制 Multi-Head Attention</vt:lpstr>
      <vt:lpstr>PowerPoint 演示文稿</vt:lpstr>
      <vt:lpstr>最后维度的MLP（多层感知机） Position-wise Feed-Forward Networks</vt:lpstr>
      <vt:lpstr>Embeddings and Softmax</vt:lpstr>
      <vt:lpstr>位置时序信息 Positional Encoding</vt:lpstr>
      <vt:lpstr>优势</vt:lpstr>
      <vt:lpstr>实验数据对比</vt:lpstr>
      <vt:lpstr>BERT: Pre-training of Deep Bidirectional Transformers for Language Understanding</vt:lpstr>
      <vt:lpstr>摘要</vt:lpstr>
      <vt:lpstr>贡献总结</vt:lpstr>
      <vt:lpstr>结构图</vt:lpstr>
      <vt:lpstr>transformer块的改动</vt:lpstr>
      <vt:lpstr>输入的处理 Input/Output Representations</vt:lpstr>
      <vt:lpstr>输入的处理 Input/Output Representations</vt:lpstr>
      <vt:lpstr>带掩码的语言模型（单词） Masked LM</vt:lpstr>
      <vt:lpstr>语言模型（句子） Next Sentence Prediction (NSP)</vt:lpstr>
      <vt:lpstr>微调 Fine-tuning BERT</vt:lpstr>
      <vt:lpstr>下游任务的调整 GLUE</vt:lpstr>
      <vt:lpstr>下游任务的调整 SQuAD v1.1</vt:lpstr>
      <vt:lpstr>AN IMAGE IS WORTH 16X16 WORDS: TRANSFORMERS FOR IMAGE RECOGNITION AT SCALE</vt:lpstr>
      <vt:lpstr>摘要</vt:lpstr>
      <vt:lpstr>贡献总结</vt:lpstr>
      <vt:lpstr>结构图</vt:lpstr>
      <vt:lpstr>基本架构</vt:lpstr>
      <vt:lpstr>transformer encoder</vt:lpstr>
      <vt:lpstr>测试参数对比（学习率参数对比）</vt:lpstr>
      <vt:lpstr>位置编码 POSITIONAL EMBEDDING</vt:lpstr>
      <vt:lpstr>总体计算步骤</vt:lpstr>
      <vt:lpstr>归纳偏置 Inductive bias</vt:lpstr>
      <vt:lpstr>大尺寸图片位置信息 FINE-TUNING AND HIGHER RESOLUTION</vt:lpstr>
      <vt:lpstr>实验 （各种不同规格模型对比的）</vt:lpstr>
      <vt:lpstr>实验 （与其他cv模型对比的）</vt:lpstr>
      <vt:lpstr>实验 （不同数据量下个模型性能）</vt:lpstr>
      <vt:lpstr>实验 （5种大数据集下transformer比其他模型更好，更便宜）</vt:lpstr>
      <vt:lpstr>实验 （特征学习）</vt:lpstr>
      <vt:lpstr>实验 （全局信息）</vt:lpstr>
      <vt:lpstr>Masked Autoencoders Are Scalable Vision Learners</vt:lpstr>
      <vt:lpstr>摘要</vt:lpstr>
      <vt:lpstr>贡献总结</vt:lpstr>
      <vt:lpstr>结构图</vt:lpstr>
      <vt:lpstr>讨论</vt:lpstr>
      <vt:lpstr>掩码 Masking</vt:lpstr>
      <vt:lpstr>MAE编码器 MAE encoder</vt:lpstr>
      <vt:lpstr>MAE解码器 MAE decoder</vt:lpstr>
      <vt:lpstr>重构 Reconstruction target</vt:lpstr>
      <vt:lpstr>简单实现 Simple implementation</vt:lpstr>
      <vt:lpstr>实验 ImageNet </vt:lpstr>
      <vt:lpstr>实验 调参</vt:lpstr>
      <vt:lpstr>实验 准确度</vt:lpstr>
      <vt:lpstr>实验 训练效率</vt:lpstr>
      <vt:lpstr>实验 图片效果</vt:lpstr>
      <vt:lpstr>实验 掩码策略</vt:lpstr>
      <vt:lpstr>实验 训练轮数</vt:lpstr>
      <vt:lpstr>Swin Transformer: Hierarchical Vision Transformer using Shifted Windows</vt:lpstr>
      <vt:lpstr>摘要</vt:lpstr>
      <vt:lpstr>贡献总结 感受野优势</vt:lpstr>
      <vt:lpstr>贡献总结 注意力优势</vt:lpstr>
      <vt:lpstr>结构图</vt:lpstr>
      <vt:lpstr>Swim Transformer Block</vt:lpstr>
      <vt:lpstr>自注意力窗口计算量 Self-attention in non-overlapped windows</vt:lpstr>
      <vt:lpstr>移动窗口计算量 Shifted window partitioning in successive blocks</vt:lpstr>
      <vt:lpstr>移动窗口</vt:lpstr>
      <vt:lpstr>移动窗口掩码</vt:lpstr>
      <vt:lpstr>模型扩展 </vt:lpstr>
      <vt:lpstr>实验 不同数据集</vt:lpstr>
      <vt:lpstr>实验 不同框架，无限制</vt:lpstr>
      <vt:lpstr>实验 不同任务目标</vt:lpstr>
      <vt:lpstr>SwinIR: Image Restoration Using Swin Transformer</vt:lpstr>
      <vt:lpstr>摘要</vt:lpstr>
      <vt:lpstr>贡献总结</vt:lpstr>
      <vt:lpstr>结构图</vt:lpstr>
      <vt:lpstr>浅层特征提取 Shallow feature extraction</vt:lpstr>
      <vt:lpstr>深层特征提取 Deep feature extraction</vt:lpstr>
      <vt:lpstr>图像重构 Image reconstruction</vt:lpstr>
      <vt:lpstr>图像损失 Loss function</vt:lpstr>
      <vt:lpstr>实验</vt:lpstr>
      <vt:lpstr>实验 经典图像SR</vt:lpstr>
      <vt:lpstr>实验 轻量级图像SR</vt:lpstr>
      <vt:lpstr>实验 图像（灰白/彩色）去噪</vt:lpstr>
      <vt:lpstr>GIRAFFE: Representing Scenes as Compositional Generative Neural Feature Fields</vt:lpstr>
      <vt:lpstr>摘要</vt:lpstr>
      <vt:lpstr>贡献总结</vt:lpstr>
      <vt:lpstr>贡献总结</vt:lpstr>
      <vt:lpstr>结构图</vt:lpstr>
      <vt:lpstr>神经辐射场 Neural Radiance Fields</vt:lpstr>
      <vt:lpstr>生成性神经特征场 Generative Neural Feature Fields</vt:lpstr>
      <vt:lpstr>对象表示 Object Representation</vt:lpstr>
      <vt:lpstr>特征场组合 Scene Compositions</vt:lpstr>
      <vt:lpstr>场景渲染 3D体积渲染</vt:lpstr>
      <vt:lpstr>场景渲染 2D体积渲染</vt:lpstr>
      <vt:lpstr>训练</vt:lpstr>
      <vt:lpstr>实验 组合场景</vt:lpstr>
      <vt:lpstr>实验 背景场景变换</vt:lpstr>
      <vt:lpstr>实验 物体/场景旋转/平移</vt:lpstr>
      <vt:lpstr>EnlightenGAN: Deep Light Enhancement without Paired Supervision</vt:lpstr>
      <vt:lpstr>摘要</vt:lpstr>
      <vt:lpstr>贡献总结</vt:lpstr>
      <vt:lpstr>结构图</vt:lpstr>
      <vt:lpstr>全局-局部鉴别器 全局判别器</vt:lpstr>
      <vt:lpstr>全局-局部鉴别器 修改激活函数和局部判别器</vt:lpstr>
      <vt:lpstr>自特征保持损失 Self Feature Preserving Loss</vt:lpstr>
      <vt:lpstr>总体损失</vt:lpstr>
      <vt:lpstr>自正则U-Net网发生器  U-Net Generator Guided with Self-Regularized Attention</vt:lpstr>
      <vt:lpstr>自正则U-Net网发生器效果</vt:lpstr>
      <vt:lpstr>实验 </vt:lpstr>
      <vt:lpstr>图片解释</vt:lpstr>
      <vt:lpstr>数据集和实现细节</vt:lpstr>
      <vt:lpstr>实验 视觉质量比较</vt:lpstr>
      <vt:lpstr>实验 对真实世界改变后的效果图</vt:lpstr>
      <vt:lpstr>Pre-Trained Image Processing Transformer</vt:lpstr>
      <vt:lpstr>摘要</vt:lpstr>
      <vt:lpstr>贡献总结</vt:lpstr>
      <vt:lpstr>结构图</vt:lpstr>
      <vt:lpstr>头部 Head</vt:lpstr>
      <vt:lpstr>编码器 Transformer encoder</vt:lpstr>
      <vt:lpstr>解码器 Transformer decoder</vt:lpstr>
      <vt:lpstr>尾部 Tails</vt:lpstr>
      <vt:lpstr>ImageNet上的预训练 损失</vt:lpstr>
      <vt:lpstr>ImageNet上的预训练 对比学习</vt:lpstr>
      <vt:lpstr>实验 细节恢复</vt:lpstr>
      <vt:lpstr>实验 去噪效果</vt:lpstr>
      <vt:lpstr>实验 去雨表现</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逆天改命</cp:lastModifiedBy>
  <cp:revision>39</cp:revision>
  <dcterms:created xsi:type="dcterms:W3CDTF">2018-03-01T02:03:00Z</dcterms:created>
  <dcterms:modified xsi:type="dcterms:W3CDTF">2023-07-06T12:12:38Z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2052-11.1.0.14309</vt:lpwstr>
  </property>
  <property fmtid="{D5CDD505-2E9C-101B-9397-08002B2CF9AE}" pid="3" name="KSORubyTemplateID">
    <vt:lpwstr>2</vt:lpwstr>
  </property>
  <property fmtid="{D5CDD505-2E9C-101B-9397-08002B2CF9AE}" pid="4" name="ICV">
    <vt:lpwstr>3176FD4ECC7E4DB3B6C1C6AECA6A0E49</vt:lpwstr>
  </property>
</Properties>
</file>